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9"/>
  </p:notesMasterIdLst>
  <p:handoutMasterIdLst>
    <p:handoutMasterId r:id="rId20"/>
  </p:handoutMasterIdLst>
  <p:sldIdLst>
    <p:sldId id="268" r:id="rId3"/>
    <p:sldId id="675" r:id="rId4"/>
    <p:sldId id="257" r:id="rId5"/>
    <p:sldId id="681" r:id="rId6"/>
    <p:sldId id="258" r:id="rId7"/>
    <p:sldId id="682" r:id="rId8"/>
    <p:sldId id="680" r:id="rId9"/>
    <p:sldId id="676" r:id="rId10"/>
    <p:sldId id="259" r:id="rId11"/>
    <p:sldId id="683" r:id="rId12"/>
    <p:sldId id="677" r:id="rId13"/>
    <p:sldId id="260" r:id="rId14"/>
    <p:sldId id="678" r:id="rId15"/>
    <p:sldId id="261" r:id="rId16"/>
    <p:sldId id="679" r:id="rId17"/>
    <p:sldId id="665" r:id="rId1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67C308-F446-8006-20CB-651A97E6AB09}" name="Simran Chattha" initials="SC" userId="S::schattha@cwn-rce.ca::630ebac7-0847-44ff-8e10-11da1eab169e" providerId="AD"/>
  <p188:author id="{1AD9A42D-C065-C32A-F92E-C151DA8BCEAD}" name="Jenessa Doherty" initials="JD" userId="S::jdoherty@cwn-rce.ca::cbf26b21-fe83-449b-bc35-4b5eb78c92a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k Spanjers" initials="MS" lastIdx="3" clrIdx="0"/>
  <p:cmAuthor id="2" name="Kim Jusek" initials="KJ" lastIdx="36" clrIdx="1">
    <p:extLst>
      <p:ext uri="{19B8F6BF-5375-455C-9EA6-DF929625EA0E}">
        <p15:presenceInfo xmlns:p15="http://schemas.microsoft.com/office/powerpoint/2012/main" userId="S-1-5-21-2731646905-4264337707-4273437032-2116" providerId="AD"/>
      </p:ext>
    </p:extLst>
  </p:cmAuthor>
  <p:cmAuthor id="3" name="Liana Kreamer" initials="LK" lastIdx="11" clrIdx="2">
    <p:extLst>
      <p:ext uri="{19B8F6BF-5375-455C-9EA6-DF929625EA0E}">
        <p15:presenceInfo xmlns:p15="http://schemas.microsoft.com/office/powerpoint/2012/main" userId="S-1-5-21-2731646905-4264337707-4273437032-14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F7"/>
    <a:srgbClr val="FFFDFB"/>
    <a:srgbClr val="D05606"/>
    <a:srgbClr val="FFF5EF"/>
    <a:srgbClr val="ECFAF8"/>
    <a:srgbClr val="CEF2EE"/>
    <a:srgbClr val="1F756A"/>
    <a:srgbClr val="FBE7DD"/>
    <a:srgbClr val="F5C2A9"/>
    <a:srgbClr val="953D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70854" autoAdjust="0"/>
  </p:normalViewPr>
  <p:slideViewPr>
    <p:cSldViewPr>
      <p:cViewPr varScale="1">
        <p:scale>
          <a:sx n="114" d="100"/>
          <a:sy n="114" d="100"/>
        </p:scale>
        <p:origin x="474" y="102"/>
      </p:cViewPr>
      <p:guideLst>
        <p:guide orient="horz" pos="2160"/>
        <p:guide pos="384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8/10/relationships/authors" Target="authors.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A1ABFD-F1B7-42C9-AC02-79A45FACC807}"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en-CA"/>
        </a:p>
      </dgm:t>
    </dgm:pt>
    <dgm:pt modelId="{71809D34-4CFB-41F0-B54C-B56C3CBC3920}">
      <dgm:prSet phldrT="[Text]"/>
      <dgm:spPr>
        <a:solidFill>
          <a:srgbClr val="76B243"/>
        </a:solidFill>
      </dgm:spPr>
      <dgm:t>
        <a:bodyPr/>
        <a:lstStyle/>
        <a:p>
          <a:pPr>
            <a:buFont typeface="+mj-lt"/>
            <a:buAutoNum type="arabicPeriod"/>
          </a:pPr>
          <a:r>
            <a:rPr lang="en-US" b="1" dirty="0"/>
            <a:t>1. Cross-Departmental and Cross-Sectoral Collaboration, Coordination, and Internal Engagement</a:t>
          </a:r>
          <a:endParaRPr lang="en-CA" b="1" dirty="0"/>
        </a:p>
      </dgm:t>
    </dgm:pt>
    <dgm:pt modelId="{DA80A328-AFC3-49B8-BE16-00B43DD08314}" type="parTrans" cxnId="{605698E1-3E5A-4402-8CA8-298B2FFF38AC}">
      <dgm:prSet/>
      <dgm:spPr/>
      <dgm:t>
        <a:bodyPr/>
        <a:lstStyle/>
        <a:p>
          <a:endParaRPr lang="en-CA"/>
        </a:p>
      </dgm:t>
    </dgm:pt>
    <dgm:pt modelId="{8268586F-16D7-43B6-91E1-DA7C6767B39B}" type="sibTrans" cxnId="{605698E1-3E5A-4402-8CA8-298B2FFF38AC}">
      <dgm:prSet/>
      <dgm:spPr>
        <a:solidFill>
          <a:srgbClr val="0068AC"/>
        </a:solidFill>
        <a:ln>
          <a:solidFill>
            <a:srgbClr val="0068AC"/>
          </a:solidFill>
        </a:ln>
      </dgm:spPr>
      <dgm:t>
        <a:bodyPr/>
        <a:lstStyle/>
        <a:p>
          <a:endParaRPr lang="en-CA"/>
        </a:p>
      </dgm:t>
    </dgm:pt>
    <dgm:pt modelId="{2BEF3F04-6CB3-402B-8D6E-FCACA910D32D}">
      <dgm:prSet phldrT="[Text]"/>
      <dgm:spPr>
        <a:solidFill>
          <a:srgbClr val="953D12"/>
        </a:solidFill>
      </dgm:spPr>
      <dgm:t>
        <a:bodyPr/>
        <a:lstStyle/>
        <a:p>
          <a:pPr>
            <a:buNone/>
          </a:pPr>
          <a:r>
            <a:rPr lang="en-US" b="1" dirty="0"/>
            <a:t>2. Customer, Public, Council and Board Awareness and Engagement</a:t>
          </a:r>
          <a:endParaRPr lang="en-CA" dirty="0"/>
        </a:p>
      </dgm:t>
    </dgm:pt>
    <dgm:pt modelId="{0B51B225-53AF-418F-98DC-41F623B9DC33}" type="parTrans" cxnId="{DF7EA5C1-96C6-4667-BB3F-35CB5F814625}">
      <dgm:prSet/>
      <dgm:spPr/>
      <dgm:t>
        <a:bodyPr/>
        <a:lstStyle/>
        <a:p>
          <a:endParaRPr lang="en-CA"/>
        </a:p>
      </dgm:t>
    </dgm:pt>
    <dgm:pt modelId="{25450AE2-3440-48C0-BA8A-D1BD94AAC604}" type="sibTrans" cxnId="{DF7EA5C1-96C6-4667-BB3F-35CB5F814625}">
      <dgm:prSet/>
      <dgm:spPr/>
      <dgm:t>
        <a:bodyPr/>
        <a:lstStyle/>
        <a:p>
          <a:endParaRPr lang="en-CA"/>
        </a:p>
      </dgm:t>
    </dgm:pt>
    <dgm:pt modelId="{D243BCA0-0D7F-49A9-98EC-6533A108C90A}">
      <dgm:prSet phldrT="[Text]"/>
      <dgm:spPr>
        <a:solidFill>
          <a:srgbClr val="1F756A"/>
        </a:solidFill>
      </dgm:spPr>
      <dgm:t>
        <a:bodyPr/>
        <a:lstStyle/>
        <a:p>
          <a:pPr>
            <a:buNone/>
          </a:pPr>
          <a:r>
            <a:rPr lang="en-US" b="1" dirty="0"/>
            <a:t>3. Data Collection, Storage, Tracking, Management, Accessibility and Use</a:t>
          </a:r>
          <a:endParaRPr lang="en-CA" dirty="0"/>
        </a:p>
      </dgm:t>
    </dgm:pt>
    <dgm:pt modelId="{E9A5E051-2F0A-42CD-8AE3-25DA38EE288B}" type="parTrans" cxnId="{3F407D6E-9DA1-48D6-96D4-0AB51534F298}">
      <dgm:prSet/>
      <dgm:spPr/>
      <dgm:t>
        <a:bodyPr/>
        <a:lstStyle/>
        <a:p>
          <a:endParaRPr lang="en-CA"/>
        </a:p>
      </dgm:t>
    </dgm:pt>
    <dgm:pt modelId="{572FEF84-DDA2-4829-BFB3-3F3F207EBB7C}" type="sibTrans" cxnId="{3F407D6E-9DA1-48D6-96D4-0AB51534F298}">
      <dgm:prSet/>
      <dgm:spPr/>
      <dgm:t>
        <a:bodyPr/>
        <a:lstStyle/>
        <a:p>
          <a:endParaRPr lang="en-CA"/>
        </a:p>
      </dgm:t>
    </dgm:pt>
    <dgm:pt modelId="{A961B6BA-8FC2-4506-BD0B-2B642ABA1B60}">
      <dgm:prSet phldrT="[Text]"/>
      <dgm:spPr>
        <a:solidFill>
          <a:srgbClr val="D05606"/>
        </a:solidFill>
      </dgm:spPr>
      <dgm:t>
        <a:bodyPr/>
        <a:lstStyle/>
        <a:p>
          <a:pPr>
            <a:buNone/>
          </a:pPr>
          <a:r>
            <a:rPr lang="en-US" b="1" dirty="0"/>
            <a:t>4. Water Equity and Affordability</a:t>
          </a:r>
          <a:endParaRPr lang="en-CA" dirty="0"/>
        </a:p>
      </dgm:t>
    </dgm:pt>
    <dgm:pt modelId="{84EDE040-3253-4C04-B987-2D5888A17898}" type="parTrans" cxnId="{B22D1278-85FF-4CF8-8ED6-FAB84DEBA807}">
      <dgm:prSet/>
      <dgm:spPr/>
      <dgm:t>
        <a:bodyPr/>
        <a:lstStyle/>
        <a:p>
          <a:endParaRPr lang="en-CA"/>
        </a:p>
      </dgm:t>
    </dgm:pt>
    <dgm:pt modelId="{BFE3B9DC-AC39-4BF7-BD46-E605EDB159E0}" type="sibTrans" cxnId="{B22D1278-85FF-4CF8-8ED6-FAB84DEBA807}">
      <dgm:prSet/>
      <dgm:spPr/>
      <dgm:t>
        <a:bodyPr/>
        <a:lstStyle/>
        <a:p>
          <a:endParaRPr lang="en-CA"/>
        </a:p>
      </dgm:t>
    </dgm:pt>
    <dgm:pt modelId="{3313D9BF-5B64-4664-97A6-7E77FC4279FC}">
      <dgm:prSet phldrT="[Text]"/>
      <dgm:spPr>
        <a:solidFill>
          <a:srgbClr val="0068AC"/>
        </a:solidFill>
      </dgm:spPr>
      <dgm:t>
        <a:bodyPr/>
        <a:lstStyle/>
        <a:p>
          <a:pPr>
            <a:buNone/>
          </a:pPr>
          <a:r>
            <a:rPr lang="en-US" b="1" dirty="0"/>
            <a:t>5. Sustainably Financing Levels of Service</a:t>
          </a:r>
          <a:endParaRPr lang="en-CA" dirty="0"/>
        </a:p>
      </dgm:t>
    </dgm:pt>
    <dgm:pt modelId="{F919ED00-1B52-4737-89EC-677F1BF1FF4B}" type="parTrans" cxnId="{2F811B11-AF67-4B3F-8B26-214250C51231}">
      <dgm:prSet/>
      <dgm:spPr/>
      <dgm:t>
        <a:bodyPr/>
        <a:lstStyle/>
        <a:p>
          <a:endParaRPr lang="en-CA"/>
        </a:p>
      </dgm:t>
    </dgm:pt>
    <dgm:pt modelId="{1D92784E-2534-455C-8940-9288B4A6BEF4}" type="sibTrans" cxnId="{2F811B11-AF67-4B3F-8B26-214250C51231}">
      <dgm:prSet/>
      <dgm:spPr/>
      <dgm:t>
        <a:bodyPr/>
        <a:lstStyle/>
        <a:p>
          <a:endParaRPr lang="en-CA"/>
        </a:p>
      </dgm:t>
    </dgm:pt>
    <dgm:pt modelId="{660EB5DE-D119-4999-95E2-F1E5A465CCCB}" type="pres">
      <dgm:prSet presAssocID="{47A1ABFD-F1B7-42C9-AC02-79A45FACC807}" presName="Name0" presStyleCnt="0">
        <dgm:presLayoutVars>
          <dgm:chMax val="7"/>
          <dgm:chPref val="7"/>
          <dgm:dir/>
        </dgm:presLayoutVars>
      </dgm:prSet>
      <dgm:spPr/>
    </dgm:pt>
    <dgm:pt modelId="{C47770BD-1304-47D2-B746-F382A5F6DB03}" type="pres">
      <dgm:prSet presAssocID="{47A1ABFD-F1B7-42C9-AC02-79A45FACC807}" presName="Name1" presStyleCnt="0"/>
      <dgm:spPr/>
    </dgm:pt>
    <dgm:pt modelId="{6BAE027F-DFD0-4DD0-A042-59E219C01259}" type="pres">
      <dgm:prSet presAssocID="{47A1ABFD-F1B7-42C9-AC02-79A45FACC807}" presName="cycle" presStyleCnt="0"/>
      <dgm:spPr/>
    </dgm:pt>
    <dgm:pt modelId="{89DDD6E5-D989-4EB3-90B4-17FCA72ABA7F}" type="pres">
      <dgm:prSet presAssocID="{47A1ABFD-F1B7-42C9-AC02-79A45FACC807}" presName="srcNode" presStyleLbl="node1" presStyleIdx="0" presStyleCnt="5"/>
      <dgm:spPr/>
    </dgm:pt>
    <dgm:pt modelId="{540C1B6D-E8B4-4229-AB5A-8A326AA421B6}" type="pres">
      <dgm:prSet presAssocID="{47A1ABFD-F1B7-42C9-AC02-79A45FACC807}" presName="conn" presStyleLbl="parChTrans1D2" presStyleIdx="0" presStyleCnt="1"/>
      <dgm:spPr/>
    </dgm:pt>
    <dgm:pt modelId="{D3C0F64C-0C4B-48E4-B524-AF7A3C502722}" type="pres">
      <dgm:prSet presAssocID="{47A1ABFD-F1B7-42C9-AC02-79A45FACC807}" presName="extraNode" presStyleLbl="node1" presStyleIdx="0" presStyleCnt="5"/>
      <dgm:spPr/>
    </dgm:pt>
    <dgm:pt modelId="{0951A3B9-1F67-4D34-B37E-47665F789CC0}" type="pres">
      <dgm:prSet presAssocID="{47A1ABFD-F1B7-42C9-AC02-79A45FACC807}" presName="dstNode" presStyleLbl="node1" presStyleIdx="0" presStyleCnt="5"/>
      <dgm:spPr/>
    </dgm:pt>
    <dgm:pt modelId="{9AF6F019-99C2-46B8-BA22-29E935C9F137}" type="pres">
      <dgm:prSet presAssocID="{71809D34-4CFB-41F0-B54C-B56C3CBC3920}" presName="text_1" presStyleLbl="node1" presStyleIdx="0" presStyleCnt="5">
        <dgm:presLayoutVars>
          <dgm:bulletEnabled val="1"/>
        </dgm:presLayoutVars>
      </dgm:prSet>
      <dgm:spPr/>
    </dgm:pt>
    <dgm:pt modelId="{001D5A43-29BE-4DF6-A636-28C5CAB701EB}" type="pres">
      <dgm:prSet presAssocID="{71809D34-4CFB-41F0-B54C-B56C3CBC3920}" presName="accent_1" presStyleCnt="0"/>
      <dgm:spPr/>
    </dgm:pt>
    <dgm:pt modelId="{DA27DA5D-D3F2-4B17-AA65-8C2158529732}" type="pres">
      <dgm:prSet presAssocID="{71809D34-4CFB-41F0-B54C-B56C3CBC3920}" presName="accentRepeatNode" presStyleLbl="solidFgAcc1" presStyleIdx="0" presStyleCnt="5"/>
      <dgm:spPr>
        <a:ln>
          <a:solidFill>
            <a:srgbClr val="76B243"/>
          </a:solidFill>
        </a:ln>
      </dgm:spPr>
    </dgm:pt>
    <dgm:pt modelId="{6769CC59-4517-42FC-9797-B6248CAB0EA4}" type="pres">
      <dgm:prSet presAssocID="{2BEF3F04-6CB3-402B-8D6E-FCACA910D32D}" presName="text_2" presStyleLbl="node1" presStyleIdx="1" presStyleCnt="5">
        <dgm:presLayoutVars>
          <dgm:bulletEnabled val="1"/>
        </dgm:presLayoutVars>
      </dgm:prSet>
      <dgm:spPr/>
    </dgm:pt>
    <dgm:pt modelId="{3347AC46-8F22-4DFE-A533-18A1B3970BC4}" type="pres">
      <dgm:prSet presAssocID="{2BEF3F04-6CB3-402B-8D6E-FCACA910D32D}" presName="accent_2" presStyleCnt="0"/>
      <dgm:spPr/>
    </dgm:pt>
    <dgm:pt modelId="{05B008F3-11AA-4AF4-9797-D042800F1958}" type="pres">
      <dgm:prSet presAssocID="{2BEF3F04-6CB3-402B-8D6E-FCACA910D32D}" presName="accentRepeatNode" presStyleLbl="solidFgAcc1" presStyleIdx="1" presStyleCnt="5"/>
      <dgm:spPr>
        <a:ln>
          <a:solidFill>
            <a:srgbClr val="953D12"/>
          </a:solidFill>
        </a:ln>
      </dgm:spPr>
    </dgm:pt>
    <dgm:pt modelId="{1A9EB2CD-ABA0-4E33-BB6F-4877BFC1C89F}" type="pres">
      <dgm:prSet presAssocID="{D243BCA0-0D7F-49A9-98EC-6533A108C90A}" presName="text_3" presStyleLbl="node1" presStyleIdx="2" presStyleCnt="5">
        <dgm:presLayoutVars>
          <dgm:bulletEnabled val="1"/>
        </dgm:presLayoutVars>
      </dgm:prSet>
      <dgm:spPr/>
    </dgm:pt>
    <dgm:pt modelId="{F7EA097C-E40F-49C6-B40F-222B4D4B04FA}" type="pres">
      <dgm:prSet presAssocID="{D243BCA0-0D7F-49A9-98EC-6533A108C90A}" presName="accent_3" presStyleCnt="0"/>
      <dgm:spPr/>
    </dgm:pt>
    <dgm:pt modelId="{C631E8C5-A41A-4E60-B876-770973499958}" type="pres">
      <dgm:prSet presAssocID="{D243BCA0-0D7F-49A9-98EC-6533A108C90A}" presName="accentRepeatNode" presStyleLbl="solidFgAcc1" presStyleIdx="2" presStyleCnt="5"/>
      <dgm:spPr>
        <a:ln>
          <a:solidFill>
            <a:srgbClr val="1F756A"/>
          </a:solidFill>
        </a:ln>
      </dgm:spPr>
    </dgm:pt>
    <dgm:pt modelId="{E1479906-4C66-4966-8E45-7BC3FFDEB0E6}" type="pres">
      <dgm:prSet presAssocID="{A961B6BA-8FC2-4506-BD0B-2B642ABA1B60}" presName="text_4" presStyleLbl="node1" presStyleIdx="3" presStyleCnt="5">
        <dgm:presLayoutVars>
          <dgm:bulletEnabled val="1"/>
        </dgm:presLayoutVars>
      </dgm:prSet>
      <dgm:spPr/>
    </dgm:pt>
    <dgm:pt modelId="{06A62B02-E40F-44BD-A436-82A0DDE95804}" type="pres">
      <dgm:prSet presAssocID="{A961B6BA-8FC2-4506-BD0B-2B642ABA1B60}" presName="accent_4" presStyleCnt="0"/>
      <dgm:spPr/>
    </dgm:pt>
    <dgm:pt modelId="{6DFD74BF-5C66-4C5A-A42B-66361EF97B10}" type="pres">
      <dgm:prSet presAssocID="{A961B6BA-8FC2-4506-BD0B-2B642ABA1B60}" presName="accentRepeatNode" presStyleLbl="solidFgAcc1" presStyleIdx="3" presStyleCnt="5"/>
      <dgm:spPr>
        <a:ln>
          <a:solidFill>
            <a:srgbClr val="D05606"/>
          </a:solidFill>
        </a:ln>
      </dgm:spPr>
    </dgm:pt>
    <dgm:pt modelId="{3539003D-6F31-40A1-AD0E-E15684EBA4A1}" type="pres">
      <dgm:prSet presAssocID="{3313D9BF-5B64-4664-97A6-7E77FC4279FC}" presName="text_5" presStyleLbl="node1" presStyleIdx="4" presStyleCnt="5">
        <dgm:presLayoutVars>
          <dgm:bulletEnabled val="1"/>
        </dgm:presLayoutVars>
      </dgm:prSet>
      <dgm:spPr/>
    </dgm:pt>
    <dgm:pt modelId="{D5647ECB-1EED-4766-81C9-784CDDA44205}" type="pres">
      <dgm:prSet presAssocID="{3313D9BF-5B64-4664-97A6-7E77FC4279FC}" presName="accent_5" presStyleCnt="0"/>
      <dgm:spPr/>
    </dgm:pt>
    <dgm:pt modelId="{F8998DEE-00DD-4244-8595-B61172FB544A}" type="pres">
      <dgm:prSet presAssocID="{3313D9BF-5B64-4664-97A6-7E77FC4279FC}" presName="accentRepeatNode" presStyleLbl="solidFgAcc1" presStyleIdx="4" presStyleCnt="5"/>
      <dgm:spPr>
        <a:ln>
          <a:solidFill>
            <a:srgbClr val="0068AC"/>
          </a:solidFill>
        </a:ln>
      </dgm:spPr>
    </dgm:pt>
  </dgm:ptLst>
  <dgm:cxnLst>
    <dgm:cxn modelId="{D8858D0C-AE59-47BF-9CC1-839FB69CA1AA}" type="presOf" srcId="{8268586F-16D7-43B6-91E1-DA7C6767B39B}" destId="{540C1B6D-E8B4-4229-AB5A-8A326AA421B6}" srcOrd="0" destOrd="0" presId="urn:microsoft.com/office/officeart/2008/layout/VerticalCurvedList"/>
    <dgm:cxn modelId="{2F811B11-AF67-4B3F-8B26-214250C51231}" srcId="{47A1ABFD-F1B7-42C9-AC02-79A45FACC807}" destId="{3313D9BF-5B64-4664-97A6-7E77FC4279FC}" srcOrd="4" destOrd="0" parTransId="{F919ED00-1B52-4737-89EC-677F1BF1FF4B}" sibTransId="{1D92784E-2534-455C-8940-9288B4A6BEF4}"/>
    <dgm:cxn modelId="{DEAC2E25-EA61-4A1A-8DAF-C37113BA4FD7}" type="presOf" srcId="{71809D34-4CFB-41F0-B54C-B56C3CBC3920}" destId="{9AF6F019-99C2-46B8-BA22-29E935C9F137}" srcOrd="0" destOrd="0" presId="urn:microsoft.com/office/officeart/2008/layout/VerticalCurvedList"/>
    <dgm:cxn modelId="{D155372D-BC6C-4836-B07F-9AEE24E116D8}" type="presOf" srcId="{D243BCA0-0D7F-49A9-98EC-6533A108C90A}" destId="{1A9EB2CD-ABA0-4E33-BB6F-4877BFC1C89F}" srcOrd="0" destOrd="0" presId="urn:microsoft.com/office/officeart/2008/layout/VerticalCurvedList"/>
    <dgm:cxn modelId="{79023265-43D9-4D6F-BA30-F1FFC8087713}" type="presOf" srcId="{A961B6BA-8FC2-4506-BD0B-2B642ABA1B60}" destId="{E1479906-4C66-4966-8E45-7BC3FFDEB0E6}" srcOrd="0" destOrd="0" presId="urn:microsoft.com/office/officeart/2008/layout/VerticalCurvedList"/>
    <dgm:cxn modelId="{3F407D6E-9DA1-48D6-96D4-0AB51534F298}" srcId="{47A1ABFD-F1B7-42C9-AC02-79A45FACC807}" destId="{D243BCA0-0D7F-49A9-98EC-6533A108C90A}" srcOrd="2" destOrd="0" parTransId="{E9A5E051-2F0A-42CD-8AE3-25DA38EE288B}" sibTransId="{572FEF84-DDA2-4829-BFB3-3F3F207EBB7C}"/>
    <dgm:cxn modelId="{B22D1278-85FF-4CF8-8ED6-FAB84DEBA807}" srcId="{47A1ABFD-F1B7-42C9-AC02-79A45FACC807}" destId="{A961B6BA-8FC2-4506-BD0B-2B642ABA1B60}" srcOrd="3" destOrd="0" parTransId="{84EDE040-3253-4C04-B987-2D5888A17898}" sibTransId="{BFE3B9DC-AC39-4BF7-BD46-E605EDB159E0}"/>
    <dgm:cxn modelId="{DF7EA5C1-96C6-4667-BB3F-35CB5F814625}" srcId="{47A1ABFD-F1B7-42C9-AC02-79A45FACC807}" destId="{2BEF3F04-6CB3-402B-8D6E-FCACA910D32D}" srcOrd="1" destOrd="0" parTransId="{0B51B225-53AF-418F-98DC-41F623B9DC33}" sibTransId="{25450AE2-3440-48C0-BA8A-D1BD94AAC604}"/>
    <dgm:cxn modelId="{90920BC7-C7CE-4030-B4F5-77AE9323F928}" type="presOf" srcId="{47A1ABFD-F1B7-42C9-AC02-79A45FACC807}" destId="{660EB5DE-D119-4999-95E2-F1E5A465CCCB}" srcOrd="0" destOrd="0" presId="urn:microsoft.com/office/officeart/2008/layout/VerticalCurvedList"/>
    <dgm:cxn modelId="{1DCD35E1-2BC6-4816-8997-D170A198617D}" type="presOf" srcId="{3313D9BF-5B64-4664-97A6-7E77FC4279FC}" destId="{3539003D-6F31-40A1-AD0E-E15684EBA4A1}" srcOrd="0" destOrd="0" presId="urn:microsoft.com/office/officeart/2008/layout/VerticalCurvedList"/>
    <dgm:cxn modelId="{605698E1-3E5A-4402-8CA8-298B2FFF38AC}" srcId="{47A1ABFD-F1B7-42C9-AC02-79A45FACC807}" destId="{71809D34-4CFB-41F0-B54C-B56C3CBC3920}" srcOrd="0" destOrd="0" parTransId="{DA80A328-AFC3-49B8-BE16-00B43DD08314}" sibTransId="{8268586F-16D7-43B6-91E1-DA7C6767B39B}"/>
    <dgm:cxn modelId="{6F0B9DF3-8272-4F7D-A701-05D1F2F9BCE0}" type="presOf" srcId="{2BEF3F04-6CB3-402B-8D6E-FCACA910D32D}" destId="{6769CC59-4517-42FC-9797-B6248CAB0EA4}" srcOrd="0" destOrd="0" presId="urn:microsoft.com/office/officeart/2008/layout/VerticalCurvedList"/>
    <dgm:cxn modelId="{A6DA3879-F460-4E0B-8BE2-85093F34B101}" type="presParOf" srcId="{660EB5DE-D119-4999-95E2-F1E5A465CCCB}" destId="{C47770BD-1304-47D2-B746-F382A5F6DB03}" srcOrd="0" destOrd="0" presId="urn:microsoft.com/office/officeart/2008/layout/VerticalCurvedList"/>
    <dgm:cxn modelId="{0AAC6D3E-07A2-4517-8561-589D270655D4}" type="presParOf" srcId="{C47770BD-1304-47D2-B746-F382A5F6DB03}" destId="{6BAE027F-DFD0-4DD0-A042-59E219C01259}" srcOrd="0" destOrd="0" presId="urn:microsoft.com/office/officeart/2008/layout/VerticalCurvedList"/>
    <dgm:cxn modelId="{C2FF4426-49F2-43A7-8BE5-024908DF6125}" type="presParOf" srcId="{6BAE027F-DFD0-4DD0-A042-59E219C01259}" destId="{89DDD6E5-D989-4EB3-90B4-17FCA72ABA7F}" srcOrd="0" destOrd="0" presId="urn:microsoft.com/office/officeart/2008/layout/VerticalCurvedList"/>
    <dgm:cxn modelId="{E24BCB8B-0F9B-4BCF-932C-B793E81A9683}" type="presParOf" srcId="{6BAE027F-DFD0-4DD0-A042-59E219C01259}" destId="{540C1B6D-E8B4-4229-AB5A-8A326AA421B6}" srcOrd="1" destOrd="0" presId="urn:microsoft.com/office/officeart/2008/layout/VerticalCurvedList"/>
    <dgm:cxn modelId="{F5272042-CA60-41A8-B806-D31BDB03A0C1}" type="presParOf" srcId="{6BAE027F-DFD0-4DD0-A042-59E219C01259}" destId="{D3C0F64C-0C4B-48E4-B524-AF7A3C502722}" srcOrd="2" destOrd="0" presId="urn:microsoft.com/office/officeart/2008/layout/VerticalCurvedList"/>
    <dgm:cxn modelId="{AD935FB7-9576-41DE-8E38-EDA618278410}" type="presParOf" srcId="{6BAE027F-DFD0-4DD0-A042-59E219C01259}" destId="{0951A3B9-1F67-4D34-B37E-47665F789CC0}" srcOrd="3" destOrd="0" presId="urn:microsoft.com/office/officeart/2008/layout/VerticalCurvedList"/>
    <dgm:cxn modelId="{1D4CF81D-CE7D-4B20-807F-895D2AD9D368}" type="presParOf" srcId="{C47770BD-1304-47D2-B746-F382A5F6DB03}" destId="{9AF6F019-99C2-46B8-BA22-29E935C9F137}" srcOrd="1" destOrd="0" presId="urn:microsoft.com/office/officeart/2008/layout/VerticalCurvedList"/>
    <dgm:cxn modelId="{012AC206-3B87-4BCF-96A9-370E9A24A5BE}" type="presParOf" srcId="{C47770BD-1304-47D2-B746-F382A5F6DB03}" destId="{001D5A43-29BE-4DF6-A636-28C5CAB701EB}" srcOrd="2" destOrd="0" presId="urn:microsoft.com/office/officeart/2008/layout/VerticalCurvedList"/>
    <dgm:cxn modelId="{807E7503-82DC-452B-9C19-2E21A5B70103}" type="presParOf" srcId="{001D5A43-29BE-4DF6-A636-28C5CAB701EB}" destId="{DA27DA5D-D3F2-4B17-AA65-8C2158529732}" srcOrd="0" destOrd="0" presId="urn:microsoft.com/office/officeart/2008/layout/VerticalCurvedList"/>
    <dgm:cxn modelId="{83FC5877-0DF6-479C-8084-746271898755}" type="presParOf" srcId="{C47770BD-1304-47D2-B746-F382A5F6DB03}" destId="{6769CC59-4517-42FC-9797-B6248CAB0EA4}" srcOrd="3" destOrd="0" presId="urn:microsoft.com/office/officeart/2008/layout/VerticalCurvedList"/>
    <dgm:cxn modelId="{02A79881-02C9-4818-904E-BE23E23047FD}" type="presParOf" srcId="{C47770BD-1304-47D2-B746-F382A5F6DB03}" destId="{3347AC46-8F22-4DFE-A533-18A1B3970BC4}" srcOrd="4" destOrd="0" presId="urn:microsoft.com/office/officeart/2008/layout/VerticalCurvedList"/>
    <dgm:cxn modelId="{1BDD1427-8F19-4B11-8593-4A7B0466CDCE}" type="presParOf" srcId="{3347AC46-8F22-4DFE-A533-18A1B3970BC4}" destId="{05B008F3-11AA-4AF4-9797-D042800F1958}" srcOrd="0" destOrd="0" presId="urn:microsoft.com/office/officeart/2008/layout/VerticalCurvedList"/>
    <dgm:cxn modelId="{01EEF346-6244-49F3-9EBF-07D4D0489E55}" type="presParOf" srcId="{C47770BD-1304-47D2-B746-F382A5F6DB03}" destId="{1A9EB2CD-ABA0-4E33-BB6F-4877BFC1C89F}" srcOrd="5" destOrd="0" presId="urn:microsoft.com/office/officeart/2008/layout/VerticalCurvedList"/>
    <dgm:cxn modelId="{95F629C8-4D2D-464A-A3CE-FEA5E2AFC609}" type="presParOf" srcId="{C47770BD-1304-47D2-B746-F382A5F6DB03}" destId="{F7EA097C-E40F-49C6-B40F-222B4D4B04FA}" srcOrd="6" destOrd="0" presId="urn:microsoft.com/office/officeart/2008/layout/VerticalCurvedList"/>
    <dgm:cxn modelId="{E78B9937-C163-4A5A-BFD2-1AC912D6FDA8}" type="presParOf" srcId="{F7EA097C-E40F-49C6-B40F-222B4D4B04FA}" destId="{C631E8C5-A41A-4E60-B876-770973499958}" srcOrd="0" destOrd="0" presId="urn:microsoft.com/office/officeart/2008/layout/VerticalCurvedList"/>
    <dgm:cxn modelId="{83C524BC-B07D-470E-A128-1891F3EFEBD6}" type="presParOf" srcId="{C47770BD-1304-47D2-B746-F382A5F6DB03}" destId="{E1479906-4C66-4966-8E45-7BC3FFDEB0E6}" srcOrd="7" destOrd="0" presId="urn:microsoft.com/office/officeart/2008/layout/VerticalCurvedList"/>
    <dgm:cxn modelId="{6E2A3637-230E-427C-810F-AF23A43BB828}" type="presParOf" srcId="{C47770BD-1304-47D2-B746-F382A5F6DB03}" destId="{06A62B02-E40F-44BD-A436-82A0DDE95804}" srcOrd="8" destOrd="0" presId="urn:microsoft.com/office/officeart/2008/layout/VerticalCurvedList"/>
    <dgm:cxn modelId="{92AB7D16-C7B4-4C91-A112-582A44009761}" type="presParOf" srcId="{06A62B02-E40F-44BD-A436-82A0DDE95804}" destId="{6DFD74BF-5C66-4C5A-A42B-66361EF97B10}" srcOrd="0" destOrd="0" presId="urn:microsoft.com/office/officeart/2008/layout/VerticalCurvedList"/>
    <dgm:cxn modelId="{D3B6E263-7EA5-4D58-B951-776B14B89CF3}" type="presParOf" srcId="{C47770BD-1304-47D2-B746-F382A5F6DB03}" destId="{3539003D-6F31-40A1-AD0E-E15684EBA4A1}" srcOrd="9" destOrd="0" presId="urn:microsoft.com/office/officeart/2008/layout/VerticalCurvedList"/>
    <dgm:cxn modelId="{0F5B7C4E-2314-44C7-B264-8CA2C4F9DA29}" type="presParOf" srcId="{C47770BD-1304-47D2-B746-F382A5F6DB03}" destId="{D5647ECB-1EED-4766-81C9-784CDDA44205}" srcOrd="10" destOrd="0" presId="urn:microsoft.com/office/officeart/2008/layout/VerticalCurvedList"/>
    <dgm:cxn modelId="{A704EC0D-59C2-49FF-B99D-9E1F0846AAB6}" type="presParOf" srcId="{D5647ECB-1EED-4766-81C9-784CDDA44205}" destId="{F8998DEE-00DD-4244-8595-B61172FB544A}"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C1B6D-E8B4-4229-AB5A-8A326AA421B6}">
      <dsp:nvSpPr>
        <dsp:cNvPr id="0" name=""/>
        <dsp:cNvSpPr/>
      </dsp:nvSpPr>
      <dsp:spPr>
        <a:xfrm>
          <a:off x="-6126981" y="-937410"/>
          <a:ext cx="7293488" cy="7293488"/>
        </a:xfrm>
        <a:prstGeom prst="blockArc">
          <a:avLst>
            <a:gd name="adj1" fmla="val 18900000"/>
            <a:gd name="adj2" fmla="val 2700000"/>
            <a:gd name="adj3" fmla="val 296"/>
          </a:avLst>
        </a:prstGeom>
        <a:solidFill>
          <a:srgbClr val="0068AC"/>
        </a:solidFill>
        <a:ln w="25400" cap="flat" cmpd="sng" algn="ctr">
          <a:solidFill>
            <a:srgbClr val="0068AC"/>
          </a:solidFill>
          <a:prstDash val="solid"/>
        </a:ln>
        <a:effectLst/>
      </dsp:spPr>
      <dsp:style>
        <a:lnRef idx="2">
          <a:scrgbClr r="0" g="0" b="0"/>
        </a:lnRef>
        <a:fillRef idx="0">
          <a:scrgbClr r="0" g="0" b="0"/>
        </a:fillRef>
        <a:effectRef idx="0">
          <a:scrgbClr r="0" g="0" b="0"/>
        </a:effectRef>
        <a:fontRef idx="minor"/>
      </dsp:style>
    </dsp:sp>
    <dsp:sp modelId="{9AF6F019-99C2-46B8-BA22-29E935C9F137}">
      <dsp:nvSpPr>
        <dsp:cNvPr id="0" name=""/>
        <dsp:cNvSpPr/>
      </dsp:nvSpPr>
      <dsp:spPr>
        <a:xfrm>
          <a:off x="509717" y="338558"/>
          <a:ext cx="9091100" cy="677550"/>
        </a:xfrm>
        <a:prstGeom prst="rect">
          <a:avLst/>
        </a:prstGeom>
        <a:solidFill>
          <a:srgbClr val="76B24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50800" rIns="50800" bIns="50800" numCol="1" spcCol="1270" anchor="ctr" anchorCtr="0">
          <a:noAutofit/>
        </a:bodyPr>
        <a:lstStyle/>
        <a:p>
          <a:pPr marL="0" lvl="0" indent="0" algn="l" defTabSz="889000">
            <a:lnSpc>
              <a:spcPct val="90000"/>
            </a:lnSpc>
            <a:spcBef>
              <a:spcPct val="0"/>
            </a:spcBef>
            <a:spcAft>
              <a:spcPct val="35000"/>
            </a:spcAft>
            <a:buFont typeface="+mj-lt"/>
            <a:buNone/>
          </a:pPr>
          <a:r>
            <a:rPr lang="en-US" sz="2000" b="1" kern="1200" dirty="0"/>
            <a:t>1. Cross-Departmental and Cross-Sectoral Collaboration, Coordination, and Internal Engagement</a:t>
          </a:r>
          <a:endParaRPr lang="en-CA" sz="2000" b="1" kern="1200" dirty="0"/>
        </a:p>
      </dsp:txBody>
      <dsp:txXfrm>
        <a:off x="509717" y="338558"/>
        <a:ext cx="9091100" cy="677550"/>
      </dsp:txXfrm>
    </dsp:sp>
    <dsp:sp modelId="{DA27DA5D-D3F2-4B17-AA65-8C2158529732}">
      <dsp:nvSpPr>
        <dsp:cNvPr id="0" name=""/>
        <dsp:cNvSpPr/>
      </dsp:nvSpPr>
      <dsp:spPr>
        <a:xfrm>
          <a:off x="86248" y="253864"/>
          <a:ext cx="846937" cy="846937"/>
        </a:xfrm>
        <a:prstGeom prst="ellipse">
          <a:avLst/>
        </a:prstGeom>
        <a:solidFill>
          <a:schemeClr val="lt1">
            <a:hueOff val="0"/>
            <a:satOff val="0"/>
            <a:lumOff val="0"/>
            <a:alphaOff val="0"/>
          </a:schemeClr>
        </a:solidFill>
        <a:ln w="25400" cap="flat" cmpd="sng" algn="ctr">
          <a:solidFill>
            <a:srgbClr val="76B243"/>
          </a:solidFill>
          <a:prstDash val="solid"/>
        </a:ln>
        <a:effectLst/>
      </dsp:spPr>
      <dsp:style>
        <a:lnRef idx="2">
          <a:scrgbClr r="0" g="0" b="0"/>
        </a:lnRef>
        <a:fillRef idx="1">
          <a:scrgbClr r="0" g="0" b="0"/>
        </a:fillRef>
        <a:effectRef idx="0">
          <a:scrgbClr r="0" g="0" b="0"/>
        </a:effectRef>
        <a:fontRef idx="minor"/>
      </dsp:style>
    </dsp:sp>
    <dsp:sp modelId="{6769CC59-4517-42FC-9797-B6248CAB0EA4}">
      <dsp:nvSpPr>
        <dsp:cNvPr id="0" name=""/>
        <dsp:cNvSpPr/>
      </dsp:nvSpPr>
      <dsp:spPr>
        <a:xfrm>
          <a:off x="995230" y="1354558"/>
          <a:ext cx="8605587" cy="677550"/>
        </a:xfrm>
        <a:prstGeom prst="rect">
          <a:avLst/>
        </a:prstGeom>
        <a:solidFill>
          <a:srgbClr val="953D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50800" rIns="50800" bIns="50800" numCol="1" spcCol="1270" anchor="ctr" anchorCtr="0">
          <a:noAutofit/>
        </a:bodyPr>
        <a:lstStyle/>
        <a:p>
          <a:pPr marL="0" lvl="0" indent="0" algn="l" defTabSz="889000">
            <a:lnSpc>
              <a:spcPct val="90000"/>
            </a:lnSpc>
            <a:spcBef>
              <a:spcPct val="0"/>
            </a:spcBef>
            <a:spcAft>
              <a:spcPct val="35000"/>
            </a:spcAft>
            <a:buNone/>
          </a:pPr>
          <a:r>
            <a:rPr lang="en-US" sz="2000" b="1" kern="1200" dirty="0"/>
            <a:t>2. Customer, Public, Council and Board Awareness and Engagement</a:t>
          </a:r>
          <a:endParaRPr lang="en-CA" sz="2000" kern="1200" dirty="0"/>
        </a:p>
      </dsp:txBody>
      <dsp:txXfrm>
        <a:off x="995230" y="1354558"/>
        <a:ext cx="8605587" cy="677550"/>
      </dsp:txXfrm>
    </dsp:sp>
    <dsp:sp modelId="{05B008F3-11AA-4AF4-9797-D042800F1958}">
      <dsp:nvSpPr>
        <dsp:cNvPr id="0" name=""/>
        <dsp:cNvSpPr/>
      </dsp:nvSpPr>
      <dsp:spPr>
        <a:xfrm>
          <a:off x="571761" y="1269864"/>
          <a:ext cx="846937" cy="846937"/>
        </a:xfrm>
        <a:prstGeom prst="ellipse">
          <a:avLst/>
        </a:prstGeom>
        <a:solidFill>
          <a:schemeClr val="lt1">
            <a:hueOff val="0"/>
            <a:satOff val="0"/>
            <a:lumOff val="0"/>
            <a:alphaOff val="0"/>
          </a:schemeClr>
        </a:solidFill>
        <a:ln w="25400" cap="flat" cmpd="sng" algn="ctr">
          <a:solidFill>
            <a:srgbClr val="953D12"/>
          </a:solidFill>
          <a:prstDash val="solid"/>
        </a:ln>
        <a:effectLst/>
      </dsp:spPr>
      <dsp:style>
        <a:lnRef idx="2">
          <a:scrgbClr r="0" g="0" b="0"/>
        </a:lnRef>
        <a:fillRef idx="1">
          <a:scrgbClr r="0" g="0" b="0"/>
        </a:fillRef>
        <a:effectRef idx="0">
          <a:scrgbClr r="0" g="0" b="0"/>
        </a:effectRef>
        <a:fontRef idx="minor"/>
      </dsp:style>
    </dsp:sp>
    <dsp:sp modelId="{1A9EB2CD-ABA0-4E33-BB6F-4877BFC1C89F}">
      <dsp:nvSpPr>
        <dsp:cNvPr id="0" name=""/>
        <dsp:cNvSpPr/>
      </dsp:nvSpPr>
      <dsp:spPr>
        <a:xfrm>
          <a:off x="1144243" y="2370558"/>
          <a:ext cx="8456574" cy="677550"/>
        </a:xfrm>
        <a:prstGeom prst="rect">
          <a:avLst/>
        </a:prstGeom>
        <a:solidFill>
          <a:srgbClr val="1F756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50800" rIns="50800" bIns="50800" numCol="1" spcCol="1270" anchor="ctr" anchorCtr="0">
          <a:noAutofit/>
        </a:bodyPr>
        <a:lstStyle/>
        <a:p>
          <a:pPr marL="0" lvl="0" indent="0" algn="l" defTabSz="889000">
            <a:lnSpc>
              <a:spcPct val="90000"/>
            </a:lnSpc>
            <a:spcBef>
              <a:spcPct val="0"/>
            </a:spcBef>
            <a:spcAft>
              <a:spcPct val="35000"/>
            </a:spcAft>
            <a:buNone/>
          </a:pPr>
          <a:r>
            <a:rPr lang="en-US" sz="2000" b="1" kern="1200" dirty="0"/>
            <a:t>3. Data Collection, Storage, Tracking, Management, Accessibility and Use</a:t>
          </a:r>
          <a:endParaRPr lang="en-CA" sz="2000" kern="1200" dirty="0"/>
        </a:p>
      </dsp:txBody>
      <dsp:txXfrm>
        <a:off x="1144243" y="2370558"/>
        <a:ext cx="8456574" cy="677550"/>
      </dsp:txXfrm>
    </dsp:sp>
    <dsp:sp modelId="{C631E8C5-A41A-4E60-B876-770973499958}">
      <dsp:nvSpPr>
        <dsp:cNvPr id="0" name=""/>
        <dsp:cNvSpPr/>
      </dsp:nvSpPr>
      <dsp:spPr>
        <a:xfrm>
          <a:off x="720774" y="2285864"/>
          <a:ext cx="846937" cy="846937"/>
        </a:xfrm>
        <a:prstGeom prst="ellipse">
          <a:avLst/>
        </a:prstGeom>
        <a:solidFill>
          <a:schemeClr val="lt1">
            <a:hueOff val="0"/>
            <a:satOff val="0"/>
            <a:lumOff val="0"/>
            <a:alphaOff val="0"/>
          </a:schemeClr>
        </a:solidFill>
        <a:ln w="25400" cap="flat" cmpd="sng" algn="ctr">
          <a:solidFill>
            <a:srgbClr val="1F756A"/>
          </a:solidFill>
          <a:prstDash val="solid"/>
        </a:ln>
        <a:effectLst/>
      </dsp:spPr>
      <dsp:style>
        <a:lnRef idx="2">
          <a:scrgbClr r="0" g="0" b="0"/>
        </a:lnRef>
        <a:fillRef idx="1">
          <a:scrgbClr r="0" g="0" b="0"/>
        </a:fillRef>
        <a:effectRef idx="0">
          <a:scrgbClr r="0" g="0" b="0"/>
        </a:effectRef>
        <a:fontRef idx="minor"/>
      </dsp:style>
    </dsp:sp>
    <dsp:sp modelId="{E1479906-4C66-4966-8E45-7BC3FFDEB0E6}">
      <dsp:nvSpPr>
        <dsp:cNvPr id="0" name=""/>
        <dsp:cNvSpPr/>
      </dsp:nvSpPr>
      <dsp:spPr>
        <a:xfrm>
          <a:off x="995230" y="3386558"/>
          <a:ext cx="8605587" cy="677550"/>
        </a:xfrm>
        <a:prstGeom prst="rect">
          <a:avLst/>
        </a:prstGeom>
        <a:solidFill>
          <a:srgbClr val="D0560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50800" rIns="50800" bIns="50800" numCol="1" spcCol="1270" anchor="ctr" anchorCtr="0">
          <a:noAutofit/>
        </a:bodyPr>
        <a:lstStyle/>
        <a:p>
          <a:pPr marL="0" lvl="0" indent="0" algn="l" defTabSz="889000">
            <a:lnSpc>
              <a:spcPct val="90000"/>
            </a:lnSpc>
            <a:spcBef>
              <a:spcPct val="0"/>
            </a:spcBef>
            <a:spcAft>
              <a:spcPct val="35000"/>
            </a:spcAft>
            <a:buNone/>
          </a:pPr>
          <a:r>
            <a:rPr lang="en-US" sz="2000" b="1" kern="1200" dirty="0"/>
            <a:t>4. Water Equity and Affordability</a:t>
          </a:r>
          <a:endParaRPr lang="en-CA" sz="2000" kern="1200" dirty="0"/>
        </a:p>
      </dsp:txBody>
      <dsp:txXfrm>
        <a:off x="995230" y="3386558"/>
        <a:ext cx="8605587" cy="677550"/>
      </dsp:txXfrm>
    </dsp:sp>
    <dsp:sp modelId="{6DFD74BF-5C66-4C5A-A42B-66361EF97B10}">
      <dsp:nvSpPr>
        <dsp:cNvPr id="0" name=""/>
        <dsp:cNvSpPr/>
      </dsp:nvSpPr>
      <dsp:spPr>
        <a:xfrm>
          <a:off x="571761" y="3301864"/>
          <a:ext cx="846937" cy="846937"/>
        </a:xfrm>
        <a:prstGeom prst="ellipse">
          <a:avLst/>
        </a:prstGeom>
        <a:solidFill>
          <a:schemeClr val="lt1">
            <a:hueOff val="0"/>
            <a:satOff val="0"/>
            <a:lumOff val="0"/>
            <a:alphaOff val="0"/>
          </a:schemeClr>
        </a:solidFill>
        <a:ln w="25400" cap="flat" cmpd="sng" algn="ctr">
          <a:solidFill>
            <a:srgbClr val="D05606"/>
          </a:solidFill>
          <a:prstDash val="solid"/>
        </a:ln>
        <a:effectLst/>
      </dsp:spPr>
      <dsp:style>
        <a:lnRef idx="2">
          <a:scrgbClr r="0" g="0" b="0"/>
        </a:lnRef>
        <a:fillRef idx="1">
          <a:scrgbClr r="0" g="0" b="0"/>
        </a:fillRef>
        <a:effectRef idx="0">
          <a:scrgbClr r="0" g="0" b="0"/>
        </a:effectRef>
        <a:fontRef idx="minor"/>
      </dsp:style>
    </dsp:sp>
    <dsp:sp modelId="{3539003D-6F31-40A1-AD0E-E15684EBA4A1}">
      <dsp:nvSpPr>
        <dsp:cNvPr id="0" name=""/>
        <dsp:cNvSpPr/>
      </dsp:nvSpPr>
      <dsp:spPr>
        <a:xfrm>
          <a:off x="509717" y="4402558"/>
          <a:ext cx="9091100" cy="677550"/>
        </a:xfrm>
        <a:prstGeom prst="rect">
          <a:avLst/>
        </a:prstGeom>
        <a:solidFill>
          <a:srgbClr val="0068A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50800" rIns="50800" bIns="50800" numCol="1" spcCol="1270" anchor="ctr" anchorCtr="0">
          <a:noAutofit/>
        </a:bodyPr>
        <a:lstStyle/>
        <a:p>
          <a:pPr marL="0" lvl="0" indent="0" algn="l" defTabSz="889000">
            <a:lnSpc>
              <a:spcPct val="90000"/>
            </a:lnSpc>
            <a:spcBef>
              <a:spcPct val="0"/>
            </a:spcBef>
            <a:spcAft>
              <a:spcPct val="35000"/>
            </a:spcAft>
            <a:buNone/>
          </a:pPr>
          <a:r>
            <a:rPr lang="en-US" sz="2000" b="1" kern="1200" dirty="0"/>
            <a:t>5. Sustainably Financing Levels of Service</a:t>
          </a:r>
          <a:endParaRPr lang="en-CA" sz="2000" kern="1200" dirty="0"/>
        </a:p>
      </dsp:txBody>
      <dsp:txXfrm>
        <a:off x="509717" y="4402558"/>
        <a:ext cx="9091100" cy="677550"/>
      </dsp:txXfrm>
    </dsp:sp>
    <dsp:sp modelId="{F8998DEE-00DD-4244-8595-B61172FB544A}">
      <dsp:nvSpPr>
        <dsp:cNvPr id="0" name=""/>
        <dsp:cNvSpPr/>
      </dsp:nvSpPr>
      <dsp:spPr>
        <a:xfrm>
          <a:off x="86248" y="4317864"/>
          <a:ext cx="846937" cy="846937"/>
        </a:xfrm>
        <a:prstGeom prst="ellipse">
          <a:avLst/>
        </a:prstGeom>
        <a:solidFill>
          <a:schemeClr val="lt1">
            <a:hueOff val="0"/>
            <a:satOff val="0"/>
            <a:lumOff val="0"/>
            <a:alphaOff val="0"/>
          </a:schemeClr>
        </a:solidFill>
        <a:ln w="25400" cap="flat" cmpd="sng" algn="ctr">
          <a:solidFill>
            <a:srgbClr val="0068AC"/>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A8483192-CACC-499D-9425-FACF3A42BF5F}" type="datetimeFigureOut">
              <a:rPr lang="en-US" smtClean="0"/>
              <a:t>5/13/2022</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557A29-BE4B-4C3F-BDF7-158DEBFD8CCD}" type="slidenum">
              <a:rPr lang="en-US" smtClean="0"/>
              <a:t>‹#›</a:t>
            </a:fld>
            <a:endParaRPr lang="en-US"/>
          </a:p>
        </p:txBody>
      </p:sp>
    </p:spTree>
    <p:extLst>
      <p:ext uri="{BB962C8B-B14F-4D97-AF65-F5344CB8AC3E}">
        <p14:creationId xmlns:p14="http://schemas.microsoft.com/office/powerpoint/2010/main" val="43830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FE73A4F-577A-4975-A9E8-F21656D35E47}" type="datetimeFigureOut">
              <a:rPr lang="en-CA" smtClean="0"/>
              <a:t>2022-05-13</a:t>
            </a:fld>
            <a:endParaRPr lang="en-CA"/>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CA"/>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CA"/>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2D34904A-D5E7-4F54-A7DC-3FA2067DAC95}" type="slidenum">
              <a:rPr lang="en-CA" smtClean="0"/>
              <a:t>‹#›</a:t>
            </a:fld>
            <a:endParaRPr lang="en-CA"/>
          </a:p>
        </p:txBody>
      </p:sp>
    </p:spTree>
    <p:extLst>
      <p:ext uri="{BB962C8B-B14F-4D97-AF65-F5344CB8AC3E}">
        <p14:creationId xmlns:p14="http://schemas.microsoft.com/office/powerpoint/2010/main" val="3715503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D34904A-D5E7-4F54-A7DC-3FA2067DAC95}"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3250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CA" dirty="0"/>
          </a:p>
        </p:txBody>
      </p:sp>
      <p:sp>
        <p:nvSpPr>
          <p:cNvPr id="4" name="Slide Number Placeholder 3"/>
          <p:cNvSpPr>
            <a:spLocks noGrp="1"/>
          </p:cNvSpPr>
          <p:nvPr>
            <p:ph type="sldNum" sz="quarter" idx="5"/>
          </p:nvPr>
        </p:nvSpPr>
        <p:spPr/>
        <p:txBody>
          <a:bodyPr/>
          <a:lstStyle/>
          <a:p>
            <a:fld id="{2D34904A-D5E7-4F54-A7DC-3FA2067DAC95}" type="slidenum">
              <a:rPr lang="en-CA" smtClean="0"/>
              <a:t>2</a:t>
            </a:fld>
            <a:endParaRPr lang="en-CA"/>
          </a:p>
        </p:txBody>
      </p:sp>
    </p:spTree>
    <p:extLst>
      <p:ext uri="{BB962C8B-B14F-4D97-AF65-F5344CB8AC3E}">
        <p14:creationId xmlns:p14="http://schemas.microsoft.com/office/powerpoint/2010/main" val="4191040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D34904A-D5E7-4F54-A7DC-3FA2067DAC95}"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3250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5489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03297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53803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EF288-D7D8-463F-A978-652CC955D3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CA"/>
          </a:p>
        </p:txBody>
      </p:sp>
      <p:sp>
        <p:nvSpPr>
          <p:cNvPr id="3" name="Subtitle 2">
            <a:extLst>
              <a:ext uri="{FF2B5EF4-FFF2-40B4-BE49-F238E27FC236}">
                <a16:creationId xmlns:a16="http://schemas.microsoft.com/office/drawing/2014/main" id="{18A9A5EF-62C5-4F56-94CF-617707A156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CA"/>
          </a:p>
        </p:txBody>
      </p:sp>
      <p:sp>
        <p:nvSpPr>
          <p:cNvPr id="4" name="Date Placeholder 3">
            <a:extLst>
              <a:ext uri="{FF2B5EF4-FFF2-40B4-BE49-F238E27FC236}">
                <a16:creationId xmlns:a16="http://schemas.microsoft.com/office/drawing/2014/main" id="{9E89B7CD-30E4-406D-8EA4-0D86333AFC1B}"/>
              </a:ext>
            </a:extLst>
          </p:cNvPr>
          <p:cNvSpPr>
            <a:spLocks noGrp="1"/>
          </p:cNvSpPr>
          <p:nvPr>
            <p:ph type="dt" sz="half" idx="10"/>
          </p:nvPr>
        </p:nvSpPr>
        <p:spPr/>
        <p:txBody>
          <a:bodyPr/>
          <a:lstStyle/>
          <a:p>
            <a:fld id="{EB0FE3A4-EA23-4F26-A5DC-41BBC0C88038}" type="datetimeFigureOut">
              <a:rPr lang="fr-CA" smtClean="0"/>
              <a:t>2022-05-13</a:t>
            </a:fld>
            <a:endParaRPr lang="fr-CA"/>
          </a:p>
        </p:txBody>
      </p:sp>
      <p:sp>
        <p:nvSpPr>
          <p:cNvPr id="5" name="Footer Placeholder 4">
            <a:extLst>
              <a:ext uri="{FF2B5EF4-FFF2-40B4-BE49-F238E27FC236}">
                <a16:creationId xmlns:a16="http://schemas.microsoft.com/office/drawing/2014/main" id="{20E2D4B9-0E7C-49C7-83A4-1A4D38302EA3}"/>
              </a:ext>
            </a:extLst>
          </p:cNvPr>
          <p:cNvSpPr>
            <a:spLocks noGrp="1"/>
          </p:cNvSpPr>
          <p:nvPr>
            <p:ph type="ftr" sz="quarter" idx="11"/>
          </p:nvPr>
        </p:nvSpPr>
        <p:spPr/>
        <p:txBody>
          <a:bodyPr/>
          <a:lstStyle/>
          <a:p>
            <a:endParaRPr lang="fr-CA"/>
          </a:p>
        </p:txBody>
      </p:sp>
      <p:sp>
        <p:nvSpPr>
          <p:cNvPr id="6" name="Slide Number Placeholder 5">
            <a:extLst>
              <a:ext uri="{FF2B5EF4-FFF2-40B4-BE49-F238E27FC236}">
                <a16:creationId xmlns:a16="http://schemas.microsoft.com/office/drawing/2014/main" id="{60E2316D-998D-4F4D-BE21-D0595C69A9A2}"/>
              </a:ext>
            </a:extLst>
          </p:cNvPr>
          <p:cNvSpPr>
            <a:spLocks noGrp="1"/>
          </p:cNvSpPr>
          <p:nvPr>
            <p:ph type="sldNum" sz="quarter" idx="12"/>
          </p:nvPr>
        </p:nvSpPr>
        <p:spPr/>
        <p:txBody>
          <a:bodyPr/>
          <a:lstStyle/>
          <a:p>
            <a:fld id="{BD428732-696A-412A-9BC8-7EDE6E2DA436}" type="slidenum">
              <a:rPr lang="fr-CA" smtClean="0"/>
              <a:t>‹#›</a:t>
            </a:fld>
            <a:endParaRPr lang="fr-CA"/>
          </a:p>
        </p:txBody>
      </p:sp>
    </p:spTree>
    <p:extLst>
      <p:ext uri="{BB962C8B-B14F-4D97-AF65-F5344CB8AC3E}">
        <p14:creationId xmlns:p14="http://schemas.microsoft.com/office/powerpoint/2010/main" val="2005817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726E0-FDB3-4517-97AA-C264F8CE6FA5}"/>
              </a:ext>
            </a:extLst>
          </p:cNvPr>
          <p:cNvSpPr>
            <a:spLocks noGrp="1"/>
          </p:cNvSpPr>
          <p:nvPr>
            <p:ph type="title"/>
          </p:nvPr>
        </p:nvSpPr>
        <p:spPr/>
        <p:txBody>
          <a:bodyPr/>
          <a:lstStyle/>
          <a:p>
            <a:r>
              <a:rPr lang="en-US"/>
              <a:t>Click to edit Master title style</a:t>
            </a:r>
            <a:endParaRPr lang="fr-CA"/>
          </a:p>
        </p:txBody>
      </p:sp>
      <p:sp>
        <p:nvSpPr>
          <p:cNvPr id="3" name="Content Placeholder 2">
            <a:extLst>
              <a:ext uri="{FF2B5EF4-FFF2-40B4-BE49-F238E27FC236}">
                <a16:creationId xmlns:a16="http://schemas.microsoft.com/office/drawing/2014/main" id="{40431154-B633-44FD-8149-9345051B9D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Date Placeholder 3">
            <a:extLst>
              <a:ext uri="{FF2B5EF4-FFF2-40B4-BE49-F238E27FC236}">
                <a16:creationId xmlns:a16="http://schemas.microsoft.com/office/drawing/2014/main" id="{453F7F18-D585-46DC-B464-F13A10331633}"/>
              </a:ext>
            </a:extLst>
          </p:cNvPr>
          <p:cNvSpPr>
            <a:spLocks noGrp="1"/>
          </p:cNvSpPr>
          <p:nvPr>
            <p:ph type="dt" sz="half" idx="10"/>
          </p:nvPr>
        </p:nvSpPr>
        <p:spPr/>
        <p:txBody>
          <a:bodyPr/>
          <a:lstStyle/>
          <a:p>
            <a:fld id="{EB0FE3A4-EA23-4F26-A5DC-41BBC0C88038}" type="datetimeFigureOut">
              <a:rPr lang="fr-CA" smtClean="0"/>
              <a:t>2022-05-13</a:t>
            </a:fld>
            <a:endParaRPr lang="fr-CA"/>
          </a:p>
        </p:txBody>
      </p:sp>
      <p:sp>
        <p:nvSpPr>
          <p:cNvPr id="5" name="Footer Placeholder 4">
            <a:extLst>
              <a:ext uri="{FF2B5EF4-FFF2-40B4-BE49-F238E27FC236}">
                <a16:creationId xmlns:a16="http://schemas.microsoft.com/office/drawing/2014/main" id="{DBD80404-F819-49FE-9C35-19C0010AA75C}"/>
              </a:ext>
            </a:extLst>
          </p:cNvPr>
          <p:cNvSpPr>
            <a:spLocks noGrp="1"/>
          </p:cNvSpPr>
          <p:nvPr>
            <p:ph type="ftr" sz="quarter" idx="11"/>
          </p:nvPr>
        </p:nvSpPr>
        <p:spPr/>
        <p:txBody>
          <a:bodyPr/>
          <a:lstStyle/>
          <a:p>
            <a:endParaRPr lang="fr-CA"/>
          </a:p>
        </p:txBody>
      </p:sp>
      <p:sp>
        <p:nvSpPr>
          <p:cNvPr id="6" name="Slide Number Placeholder 5">
            <a:extLst>
              <a:ext uri="{FF2B5EF4-FFF2-40B4-BE49-F238E27FC236}">
                <a16:creationId xmlns:a16="http://schemas.microsoft.com/office/drawing/2014/main" id="{15F6EC31-38DC-4D4D-BB66-EAC0AE9ED00A}"/>
              </a:ext>
            </a:extLst>
          </p:cNvPr>
          <p:cNvSpPr>
            <a:spLocks noGrp="1"/>
          </p:cNvSpPr>
          <p:nvPr>
            <p:ph type="sldNum" sz="quarter" idx="12"/>
          </p:nvPr>
        </p:nvSpPr>
        <p:spPr/>
        <p:txBody>
          <a:bodyPr/>
          <a:lstStyle/>
          <a:p>
            <a:fld id="{BD428732-696A-412A-9BC8-7EDE6E2DA436}" type="slidenum">
              <a:rPr lang="fr-CA" smtClean="0"/>
              <a:t>‹#›</a:t>
            </a:fld>
            <a:endParaRPr lang="fr-CA"/>
          </a:p>
        </p:txBody>
      </p:sp>
    </p:spTree>
    <p:extLst>
      <p:ext uri="{BB962C8B-B14F-4D97-AF65-F5344CB8AC3E}">
        <p14:creationId xmlns:p14="http://schemas.microsoft.com/office/powerpoint/2010/main" val="2344855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D5CF4-7F96-439F-AB2C-9DD8D83784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CA"/>
          </a:p>
        </p:txBody>
      </p:sp>
      <p:sp>
        <p:nvSpPr>
          <p:cNvPr id="3" name="Text Placeholder 2">
            <a:extLst>
              <a:ext uri="{FF2B5EF4-FFF2-40B4-BE49-F238E27FC236}">
                <a16:creationId xmlns:a16="http://schemas.microsoft.com/office/drawing/2014/main" id="{75AACE12-0D24-4342-85CF-60136699E3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3123B3-CC12-40F5-884A-AB862EF9A743}"/>
              </a:ext>
            </a:extLst>
          </p:cNvPr>
          <p:cNvSpPr>
            <a:spLocks noGrp="1"/>
          </p:cNvSpPr>
          <p:nvPr>
            <p:ph type="dt" sz="half" idx="10"/>
          </p:nvPr>
        </p:nvSpPr>
        <p:spPr/>
        <p:txBody>
          <a:bodyPr/>
          <a:lstStyle/>
          <a:p>
            <a:fld id="{EB0FE3A4-EA23-4F26-A5DC-41BBC0C88038}" type="datetimeFigureOut">
              <a:rPr lang="fr-CA" smtClean="0"/>
              <a:t>2022-05-13</a:t>
            </a:fld>
            <a:endParaRPr lang="fr-CA"/>
          </a:p>
        </p:txBody>
      </p:sp>
      <p:sp>
        <p:nvSpPr>
          <p:cNvPr id="5" name="Footer Placeholder 4">
            <a:extLst>
              <a:ext uri="{FF2B5EF4-FFF2-40B4-BE49-F238E27FC236}">
                <a16:creationId xmlns:a16="http://schemas.microsoft.com/office/drawing/2014/main" id="{19FE8441-EC63-4CBF-91B5-55D8DDA461B3}"/>
              </a:ext>
            </a:extLst>
          </p:cNvPr>
          <p:cNvSpPr>
            <a:spLocks noGrp="1"/>
          </p:cNvSpPr>
          <p:nvPr>
            <p:ph type="ftr" sz="quarter" idx="11"/>
          </p:nvPr>
        </p:nvSpPr>
        <p:spPr/>
        <p:txBody>
          <a:bodyPr/>
          <a:lstStyle/>
          <a:p>
            <a:endParaRPr lang="fr-CA"/>
          </a:p>
        </p:txBody>
      </p:sp>
      <p:sp>
        <p:nvSpPr>
          <p:cNvPr id="6" name="Slide Number Placeholder 5">
            <a:extLst>
              <a:ext uri="{FF2B5EF4-FFF2-40B4-BE49-F238E27FC236}">
                <a16:creationId xmlns:a16="http://schemas.microsoft.com/office/drawing/2014/main" id="{776816D8-40A7-483D-845A-0ECA2D4F255F}"/>
              </a:ext>
            </a:extLst>
          </p:cNvPr>
          <p:cNvSpPr>
            <a:spLocks noGrp="1"/>
          </p:cNvSpPr>
          <p:nvPr>
            <p:ph type="sldNum" sz="quarter" idx="12"/>
          </p:nvPr>
        </p:nvSpPr>
        <p:spPr/>
        <p:txBody>
          <a:bodyPr/>
          <a:lstStyle/>
          <a:p>
            <a:fld id="{BD428732-696A-412A-9BC8-7EDE6E2DA436}" type="slidenum">
              <a:rPr lang="fr-CA" smtClean="0"/>
              <a:t>‹#›</a:t>
            </a:fld>
            <a:endParaRPr lang="fr-CA"/>
          </a:p>
        </p:txBody>
      </p:sp>
    </p:spTree>
    <p:extLst>
      <p:ext uri="{BB962C8B-B14F-4D97-AF65-F5344CB8AC3E}">
        <p14:creationId xmlns:p14="http://schemas.microsoft.com/office/powerpoint/2010/main" val="3213826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31554-4A74-417F-83F7-DF8E2B55DC87}"/>
              </a:ext>
            </a:extLst>
          </p:cNvPr>
          <p:cNvSpPr>
            <a:spLocks noGrp="1"/>
          </p:cNvSpPr>
          <p:nvPr>
            <p:ph type="title"/>
          </p:nvPr>
        </p:nvSpPr>
        <p:spPr/>
        <p:txBody>
          <a:bodyPr/>
          <a:lstStyle/>
          <a:p>
            <a:r>
              <a:rPr lang="en-US"/>
              <a:t>Click to edit Master title style</a:t>
            </a:r>
            <a:endParaRPr lang="fr-CA"/>
          </a:p>
        </p:txBody>
      </p:sp>
      <p:sp>
        <p:nvSpPr>
          <p:cNvPr id="3" name="Content Placeholder 2">
            <a:extLst>
              <a:ext uri="{FF2B5EF4-FFF2-40B4-BE49-F238E27FC236}">
                <a16:creationId xmlns:a16="http://schemas.microsoft.com/office/drawing/2014/main" id="{438E4C54-B0AE-4426-8EA7-95DC406B5E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Content Placeholder 3">
            <a:extLst>
              <a:ext uri="{FF2B5EF4-FFF2-40B4-BE49-F238E27FC236}">
                <a16:creationId xmlns:a16="http://schemas.microsoft.com/office/drawing/2014/main" id="{88EE2863-BABE-4251-BF78-FB35A511AF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5" name="Date Placeholder 4">
            <a:extLst>
              <a:ext uri="{FF2B5EF4-FFF2-40B4-BE49-F238E27FC236}">
                <a16:creationId xmlns:a16="http://schemas.microsoft.com/office/drawing/2014/main" id="{D7896109-B74D-4A3C-A36F-B3BAB7317E0A}"/>
              </a:ext>
            </a:extLst>
          </p:cNvPr>
          <p:cNvSpPr>
            <a:spLocks noGrp="1"/>
          </p:cNvSpPr>
          <p:nvPr>
            <p:ph type="dt" sz="half" idx="10"/>
          </p:nvPr>
        </p:nvSpPr>
        <p:spPr/>
        <p:txBody>
          <a:bodyPr/>
          <a:lstStyle/>
          <a:p>
            <a:fld id="{EB0FE3A4-EA23-4F26-A5DC-41BBC0C88038}" type="datetimeFigureOut">
              <a:rPr lang="fr-CA" smtClean="0"/>
              <a:t>2022-05-13</a:t>
            </a:fld>
            <a:endParaRPr lang="fr-CA"/>
          </a:p>
        </p:txBody>
      </p:sp>
      <p:sp>
        <p:nvSpPr>
          <p:cNvPr id="6" name="Footer Placeholder 5">
            <a:extLst>
              <a:ext uri="{FF2B5EF4-FFF2-40B4-BE49-F238E27FC236}">
                <a16:creationId xmlns:a16="http://schemas.microsoft.com/office/drawing/2014/main" id="{AB73D820-73B2-4A3C-90C8-0F7E504AC743}"/>
              </a:ext>
            </a:extLst>
          </p:cNvPr>
          <p:cNvSpPr>
            <a:spLocks noGrp="1"/>
          </p:cNvSpPr>
          <p:nvPr>
            <p:ph type="ftr" sz="quarter" idx="11"/>
          </p:nvPr>
        </p:nvSpPr>
        <p:spPr/>
        <p:txBody>
          <a:bodyPr/>
          <a:lstStyle/>
          <a:p>
            <a:endParaRPr lang="fr-CA"/>
          </a:p>
        </p:txBody>
      </p:sp>
      <p:sp>
        <p:nvSpPr>
          <p:cNvPr id="7" name="Slide Number Placeholder 6">
            <a:extLst>
              <a:ext uri="{FF2B5EF4-FFF2-40B4-BE49-F238E27FC236}">
                <a16:creationId xmlns:a16="http://schemas.microsoft.com/office/drawing/2014/main" id="{0374BBC6-E5B8-4B77-8993-2D4DF9E2219B}"/>
              </a:ext>
            </a:extLst>
          </p:cNvPr>
          <p:cNvSpPr>
            <a:spLocks noGrp="1"/>
          </p:cNvSpPr>
          <p:nvPr>
            <p:ph type="sldNum" sz="quarter" idx="12"/>
          </p:nvPr>
        </p:nvSpPr>
        <p:spPr/>
        <p:txBody>
          <a:bodyPr/>
          <a:lstStyle/>
          <a:p>
            <a:fld id="{BD428732-696A-412A-9BC8-7EDE6E2DA436}" type="slidenum">
              <a:rPr lang="fr-CA" smtClean="0"/>
              <a:t>‹#›</a:t>
            </a:fld>
            <a:endParaRPr lang="fr-CA"/>
          </a:p>
        </p:txBody>
      </p:sp>
    </p:spTree>
    <p:extLst>
      <p:ext uri="{BB962C8B-B14F-4D97-AF65-F5344CB8AC3E}">
        <p14:creationId xmlns:p14="http://schemas.microsoft.com/office/powerpoint/2010/main" val="3018682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47D17-7C94-4B44-96FD-0791D4ADAC6A}"/>
              </a:ext>
            </a:extLst>
          </p:cNvPr>
          <p:cNvSpPr>
            <a:spLocks noGrp="1"/>
          </p:cNvSpPr>
          <p:nvPr>
            <p:ph type="title"/>
          </p:nvPr>
        </p:nvSpPr>
        <p:spPr>
          <a:xfrm>
            <a:off x="839788" y="365125"/>
            <a:ext cx="10515600" cy="1325563"/>
          </a:xfrm>
        </p:spPr>
        <p:txBody>
          <a:bodyPr/>
          <a:lstStyle/>
          <a:p>
            <a:r>
              <a:rPr lang="en-US"/>
              <a:t>Click to edit Master title style</a:t>
            </a:r>
            <a:endParaRPr lang="fr-CA"/>
          </a:p>
        </p:txBody>
      </p:sp>
      <p:sp>
        <p:nvSpPr>
          <p:cNvPr id="3" name="Text Placeholder 2">
            <a:extLst>
              <a:ext uri="{FF2B5EF4-FFF2-40B4-BE49-F238E27FC236}">
                <a16:creationId xmlns:a16="http://schemas.microsoft.com/office/drawing/2014/main" id="{5C566672-8A07-4553-8FA3-0B03C73DA3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E1915D-BE04-400A-B024-95A5DFC9B21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5" name="Text Placeholder 4">
            <a:extLst>
              <a:ext uri="{FF2B5EF4-FFF2-40B4-BE49-F238E27FC236}">
                <a16:creationId xmlns:a16="http://schemas.microsoft.com/office/drawing/2014/main" id="{5A27E8CD-B548-4071-B6FE-9F146A34FF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B11EF3-082D-484F-922E-611A2F0B9D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7" name="Date Placeholder 6">
            <a:extLst>
              <a:ext uri="{FF2B5EF4-FFF2-40B4-BE49-F238E27FC236}">
                <a16:creationId xmlns:a16="http://schemas.microsoft.com/office/drawing/2014/main" id="{1DD3E617-35E8-4786-9864-6A97452C95C4}"/>
              </a:ext>
            </a:extLst>
          </p:cNvPr>
          <p:cNvSpPr>
            <a:spLocks noGrp="1"/>
          </p:cNvSpPr>
          <p:nvPr>
            <p:ph type="dt" sz="half" idx="10"/>
          </p:nvPr>
        </p:nvSpPr>
        <p:spPr/>
        <p:txBody>
          <a:bodyPr/>
          <a:lstStyle/>
          <a:p>
            <a:fld id="{EB0FE3A4-EA23-4F26-A5DC-41BBC0C88038}" type="datetimeFigureOut">
              <a:rPr lang="fr-CA" smtClean="0"/>
              <a:t>2022-05-13</a:t>
            </a:fld>
            <a:endParaRPr lang="fr-CA"/>
          </a:p>
        </p:txBody>
      </p:sp>
      <p:sp>
        <p:nvSpPr>
          <p:cNvPr id="8" name="Footer Placeholder 7">
            <a:extLst>
              <a:ext uri="{FF2B5EF4-FFF2-40B4-BE49-F238E27FC236}">
                <a16:creationId xmlns:a16="http://schemas.microsoft.com/office/drawing/2014/main" id="{00EB87A3-48CC-4BAE-9B14-825F00500098}"/>
              </a:ext>
            </a:extLst>
          </p:cNvPr>
          <p:cNvSpPr>
            <a:spLocks noGrp="1"/>
          </p:cNvSpPr>
          <p:nvPr>
            <p:ph type="ftr" sz="quarter" idx="11"/>
          </p:nvPr>
        </p:nvSpPr>
        <p:spPr/>
        <p:txBody>
          <a:bodyPr/>
          <a:lstStyle/>
          <a:p>
            <a:endParaRPr lang="fr-CA"/>
          </a:p>
        </p:txBody>
      </p:sp>
      <p:sp>
        <p:nvSpPr>
          <p:cNvPr id="9" name="Slide Number Placeholder 8">
            <a:extLst>
              <a:ext uri="{FF2B5EF4-FFF2-40B4-BE49-F238E27FC236}">
                <a16:creationId xmlns:a16="http://schemas.microsoft.com/office/drawing/2014/main" id="{C8B95267-F44F-43BF-BCD8-253B05051822}"/>
              </a:ext>
            </a:extLst>
          </p:cNvPr>
          <p:cNvSpPr>
            <a:spLocks noGrp="1"/>
          </p:cNvSpPr>
          <p:nvPr>
            <p:ph type="sldNum" sz="quarter" idx="12"/>
          </p:nvPr>
        </p:nvSpPr>
        <p:spPr/>
        <p:txBody>
          <a:bodyPr/>
          <a:lstStyle/>
          <a:p>
            <a:fld id="{BD428732-696A-412A-9BC8-7EDE6E2DA436}" type="slidenum">
              <a:rPr lang="fr-CA" smtClean="0"/>
              <a:t>‹#›</a:t>
            </a:fld>
            <a:endParaRPr lang="fr-CA"/>
          </a:p>
        </p:txBody>
      </p:sp>
    </p:spTree>
    <p:extLst>
      <p:ext uri="{BB962C8B-B14F-4D97-AF65-F5344CB8AC3E}">
        <p14:creationId xmlns:p14="http://schemas.microsoft.com/office/powerpoint/2010/main" val="2290282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C6A96-5D94-4DF6-9848-FE5D5EC7E186}"/>
              </a:ext>
            </a:extLst>
          </p:cNvPr>
          <p:cNvSpPr>
            <a:spLocks noGrp="1"/>
          </p:cNvSpPr>
          <p:nvPr>
            <p:ph type="title"/>
          </p:nvPr>
        </p:nvSpPr>
        <p:spPr/>
        <p:txBody>
          <a:bodyPr/>
          <a:lstStyle/>
          <a:p>
            <a:r>
              <a:rPr lang="en-US"/>
              <a:t>Click to edit Master title style</a:t>
            </a:r>
            <a:endParaRPr lang="fr-CA"/>
          </a:p>
        </p:txBody>
      </p:sp>
      <p:sp>
        <p:nvSpPr>
          <p:cNvPr id="3" name="Date Placeholder 2">
            <a:extLst>
              <a:ext uri="{FF2B5EF4-FFF2-40B4-BE49-F238E27FC236}">
                <a16:creationId xmlns:a16="http://schemas.microsoft.com/office/drawing/2014/main" id="{5BE5AB1F-04A7-4168-ABDF-BE1FF6E624B7}"/>
              </a:ext>
            </a:extLst>
          </p:cNvPr>
          <p:cNvSpPr>
            <a:spLocks noGrp="1"/>
          </p:cNvSpPr>
          <p:nvPr>
            <p:ph type="dt" sz="half" idx="10"/>
          </p:nvPr>
        </p:nvSpPr>
        <p:spPr/>
        <p:txBody>
          <a:bodyPr/>
          <a:lstStyle/>
          <a:p>
            <a:fld id="{EB0FE3A4-EA23-4F26-A5DC-41BBC0C88038}" type="datetimeFigureOut">
              <a:rPr lang="fr-CA" smtClean="0"/>
              <a:t>2022-05-13</a:t>
            </a:fld>
            <a:endParaRPr lang="fr-CA"/>
          </a:p>
        </p:txBody>
      </p:sp>
      <p:sp>
        <p:nvSpPr>
          <p:cNvPr id="4" name="Footer Placeholder 3">
            <a:extLst>
              <a:ext uri="{FF2B5EF4-FFF2-40B4-BE49-F238E27FC236}">
                <a16:creationId xmlns:a16="http://schemas.microsoft.com/office/drawing/2014/main" id="{F8D55979-9B23-4C71-B60B-5367161F650B}"/>
              </a:ext>
            </a:extLst>
          </p:cNvPr>
          <p:cNvSpPr>
            <a:spLocks noGrp="1"/>
          </p:cNvSpPr>
          <p:nvPr>
            <p:ph type="ftr" sz="quarter" idx="11"/>
          </p:nvPr>
        </p:nvSpPr>
        <p:spPr/>
        <p:txBody>
          <a:bodyPr/>
          <a:lstStyle/>
          <a:p>
            <a:endParaRPr lang="fr-CA"/>
          </a:p>
        </p:txBody>
      </p:sp>
      <p:sp>
        <p:nvSpPr>
          <p:cNvPr id="5" name="Slide Number Placeholder 4">
            <a:extLst>
              <a:ext uri="{FF2B5EF4-FFF2-40B4-BE49-F238E27FC236}">
                <a16:creationId xmlns:a16="http://schemas.microsoft.com/office/drawing/2014/main" id="{C1BBD8AE-1C0C-4A70-B3DF-746ADB0BD8B1}"/>
              </a:ext>
            </a:extLst>
          </p:cNvPr>
          <p:cNvSpPr>
            <a:spLocks noGrp="1"/>
          </p:cNvSpPr>
          <p:nvPr>
            <p:ph type="sldNum" sz="quarter" idx="12"/>
          </p:nvPr>
        </p:nvSpPr>
        <p:spPr/>
        <p:txBody>
          <a:bodyPr/>
          <a:lstStyle/>
          <a:p>
            <a:fld id="{BD428732-696A-412A-9BC8-7EDE6E2DA436}" type="slidenum">
              <a:rPr lang="fr-CA" smtClean="0"/>
              <a:t>‹#›</a:t>
            </a:fld>
            <a:endParaRPr lang="fr-CA"/>
          </a:p>
        </p:txBody>
      </p:sp>
    </p:spTree>
    <p:extLst>
      <p:ext uri="{BB962C8B-B14F-4D97-AF65-F5344CB8AC3E}">
        <p14:creationId xmlns:p14="http://schemas.microsoft.com/office/powerpoint/2010/main" val="1928833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116BAF-3249-473A-AEBE-6842F297E084}"/>
              </a:ext>
            </a:extLst>
          </p:cNvPr>
          <p:cNvSpPr>
            <a:spLocks noGrp="1"/>
          </p:cNvSpPr>
          <p:nvPr>
            <p:ph type="dt" sz="half" idx="10"/>
          </p:nvPr>
        </p:nvSpPr>
        <p:spPr/>
        <p:txBody>
          <a:bodyPr/>
          <a:lstStyle/>
          <a:p>
            <a:fld id="{EB0FE3A4-EA23-4F26-A5DC-41BBC0C88038}" type="datetimeFigureOut">
              <a:rPr lang="fr-CA" smtClean="0"/>
              <a:t>2022-05-13</a:t>
            </a:fld>
            <a:endParaRPr lang="fr-CA"/>
          </a:p>
        </p:txBody>
      </p:sp>
      <p:sp>
        <p:nvSpPr>
          <p:cNvPr id="3" name="Footer Placeholder 2">
            <a:extLst>
              <a:ext uri="{FF2B5EF4-FFF2-40B4-BE49-F238E27FC236}">
                <a16:creationId xmlns:a16="http://schemas.microsoft.com/office/drawing/2014/main" id="{242C01BE-B8CC-44FD-A93C-593A10E57428}"/>
              </a:ext>
            </a:extLst>
          </p:cNvPr>
          <p:cNvSpPr>
            <a:spLocks noGrp="1"/>
          </p:cNvSpPr>
          <p:nvPr>
            <p:ph type="ftr" sz="quarter" idx="11"/>
          </p:nvPr>
        </p:nvSpPr>
        <p:spPr/>
        <p:txBody>
          <a:bodyPr/>
          <a:lstStyle/>
          <a:p>
            <a:endParaRPr lang="fr-CA"/>
          </a:p>
        </p:txBody>
      </p:sp>
      <p:sp>
        <p:nvSpPr>
          <p:cNvPr id="4" name="Slide Number Placeholder 3">
            <a:extLst>
              <a:ext uri="{FF2B5EF4-FFF2-40B4-BE49-F238E27FC236}">
                <a16:creationId xmlns:a16="http://schemas.microsoft.com/office/drawing/2014/main" id="{B176350A-4A5C-4E37-9A0D-F7D7E4994457}"/>
              </a:ext>
            </a:extLst>
          </p:cNvPr>
          <p:cNvSpPr>
            <a:spLocks noGrp="1"/>
          </p:cNvSpPr>
          <p:nvPr>
            <p:ph type="sldNum" sz="quarter" idx="12"/>
          </p:nvPr>
        </p:nvSpPr>
        <p:spPr/>
        <p:txBody>
          <a:bodyPr/>
          <a:lstStyle/>
          <a:p>
            <a:fld id="{BD428732-696A-412A-9BC8-7EDE6E2DA436}" type="slidenum">
              <a:rPr lang="fr-CA" smtClean="0"/>
              <a:t>‹#›</a:t>
            </a:fld>
            <a:endParaRPr lang="fr-CA"/>
          </a:p>
        </p:txBody>
      </p:sp>
    </p:spTree>
    <p:extLst>
      <p:ext uri="{BB962C8B-B14F-4D97-AF65-F5344CB8AC3E}">
        <p14:creationId xmlns:p14="http://schemas.microsoft.com/office/powerpoint/2010/main" val="36025390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730F2-9E82-4D36-B58D-134A093C5B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CA"/>
          </a:p>
        </p:txBody>
      </p:sp>
      <p:sp>
        <p:nvSpPr>
          <p:cNvPr id="3" name="Content Placeholder 2">
            <a:extLst>
              <a:ext uri="{FF2B5EF4-FFF2-40B4-BE49-F238E27FC236}">
                <a16:creationId xmlns:a16="http://schemas.microsoft.com/office/drawing/2014/main" id="{63A51103-34E3-4F4F-92D7-6F63CB79F7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Text Placeholder 3">
            <a:extLst>
              <a:ext uri="{FF2B5EF4-FFF2-40B4-BE49-F238E27FC236}">
                <a16:creationId xmlns:a16="http://schemas.microsoft.com/office/drawing/2014/main" id="{929B0EC1-FA4B-4A24-A4A5-609A7F4850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2CDE60-C95A-49AE-82A6-E0CC2CBB020C}"/>
              </a:ext>
            </a:extLst>
          </p:cNvPr>
          <p:cNvSpPr>
            <a:spLocks noGrp="1"/>
          </p:cNvSpPr>
          <p:nvPr>
            <p:ph type="dt" sz="half" idx="10"/>
          </p:nvPr>
        </p:nvSpPr>
        <p:spPr/>
        <p:txBody>
          <a:bodyPr/>
          <a:lstStyle/>
          <a:p>
            <a:fld id="{EB0FE3A4-EA23-4F26-A5DC-41BBC0C88038}" type="datetimeFigureOut">
              <a:rPr lang="fr-CA" smtClean="0"/>
              <a:t>2022-05-13</a:t>
            </a:fld>
            <a:endParaRPr lang="fr-CA"/>
          </a:p>
        </p:txBody>
      </p:sp>
      <p:sp>
        <p:nvSpPr>
          <p:cNvPr id="6" name="Footer Placeholder 5">
            <a:extLst>
              <a:ext uri="{FF2B5EF4-FFF2-40B4-BE49-F238E27FC236}">
                <a16:creationId xmlns:a16="http://schemas.microsoft.com/office/drawing/2014/main" id="{53F9C1CC-FCD6-4D0C-9CDA-A57B701C695D}"/>
              </a:ext>
            </a:extLst>
          </p:cNvPr>
          <p:cNvSpPr>
            <a:spLocks noGrp="1"/>
          </p:cNvSpPr>
          <p:nvPr>
            <p:ph type="ftr" sz="quarter" idx="11"/>
          </p:nvPr>
        </p:nvSpPr>
        <p:spPr/>
        <p:txBody>
          <a:bodyPr/>
          <a:lstStyle/>
          <a:p>
            <a:endParaRPr lang="fr-CA"/>
          </a:p>
        </p:txBody>
      </p:sp>
      <p:sp>
        <p:nvSpPr>
          <p:cNvPr id="7" name="Slide Number Placeholder 6">
            <a:extLst>
              <a:ext uri="{FF2B5EF4-FFF2-40B4-BE49-F238E27FC236}">
                <a16:creationId xmlns:a16="http://schemas.microsoft.com/office/drawing/2014/main" id="{82F0E616-97A9-45B5-ADC6-E81D61D27F9D}"/>
              </a:ext>
            </a:extLst>
          </p:cNvPr>
          <p:cNvSpPr>
            <a:spLocks noGrp="1"/>
          </p:cNvSpPr>
          <p:nvPr>
            <p:ph type="sldNum" sz="quarter" idx="12"/>
          </p:nvPr>
        </p:nvSpPr>
        <p:spPr/>
        <p:txBody>
          <a:bodyPr/>
          <a:lstStyle/>
          <a:p>
            <a:fld id="{BD428732-696A-412A-9BC8-7EDE6E2DA436}" type="slidenum">
              <a:rPr lang="fr-CA" smtClean="0"/>
              <a:t>‹#›</a:t>
            </a:fld>
            <a:endParaRPr lang="fr-CA"/>
          </a:p>
        </p:txBody>
      </p:sp>
    </p:spTree>
    <p:extLst>
      <p:ext uri="{BB962C8B-B14F-4D97-AF65-F5344CB8AC3E}">
        <p14:creationId xmlns:p14="http://schemas.microsoft.com/office/powerpoint/2010/main" val="3596960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175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FC48-7E66-484E-9C62-E88DDD0EB5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CA"/>
          </a:p>
        </p:txBody>
      </p:sp>
      <p:sp>
        <p:nvSpPr>
          <p:cNvPr id="3" name="Picture Placeholder 2">
            <a:extLst>
              <a:ext uri="{FF2B5EF4-FFF2-40B4-BE49-F238E27FC236}">
                <a16:creationId xmlns:a16="http://schemas.microsoft.com/office/drawing/2014/main" id="{A3D69862-BE40-4BFC-9FB7-5473E2A538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Text Placeholder 3">
            <a:extLst>
              <a:ext uri="{FF2B5EF4-FFF2-40B4-BE49-F238E27FC236}">
                <a16:creationId xmlns:a16="http://schemas.microsoft.com/office/drawing/2014/main" id="{ED73B5B9-FF0A-46E2-B2F5-F324AA7700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A8E923-F375-44A0-8A6E-EE2B996FF103}"/>
              </a:ext>
            </a:extLst>
          </p:cNvPr>
          <p:cNvSpPr>
            <a:spLocks noGrp="1"/>
          </p:cNvSpPr>
          <p:nvPr>
            <p:ph type="dt" sz="half" idx="10"/>
          </p:nvPr>
        </p:nvSpPr>
        <p:spPr/>
        <p:txBody>
          <a:bodyPr/>
          <a:lstStyle/>
          <a:p>
            <a:fld id="{EB0FE3A4-EA23-4F26-A5DC-41BBC0C88038}" type="datetimeFigureOut">
              <a:rPr lang="fr-CA" smtClean="0"/>
              <a:t>2022-05-13</a:t>
            </a:fld>
            <a:endParaRPr lang="fr-CA"/>
          </a:p>
        </p:txBody>
      </p:sp>
      <p:sp>
        <p:nvSpPr>
          <p:cNvPr id="6" name="Footer Placeholder 5">
            <a:extLst>
              <a:ext uri="{FF2B5EF4-FFF2-40B4-BE49-F238E27FC236}">
                <a16:creationId xmlns:a16="http://schemas.microsoft.com/office/drawing/2014/main" id="{D64CEA31-AE49-48BD-8C59-298332595ECA}"/>
              </a:ext>
            </a:extLst>
          </p:cNvPr>
          <p:cNvSpPr>
            <a:spLocks noGrp="1"/>
          </p:cNvSpPr>
          <p:nvPr>
            <p:ph type="ftr" sz="quarter" idx="11"/>
          </p:nvPr>
        </p:nvSpPr>
        <p:spPr/>
        <p:txBody>
          <a:bodyPr/>
          <a:lstStyle/>
          <a:p>
            <a:endParaRPr lang="fr-CA"/>
          </a:p>
        </p:txBody>
      </p:sp>
      <p:sp>
        <p:nvSpPr>
          <p:cNvPr id="7" name="Slide Number Placeholder 6">
            <a:extLst>
              <a:ext uri="{FF2B5EF4-FFF2-40B4-BE49-F238E27FC236}">
                <a16:creationId xmlns:a16="http://schemas.microsoft.com/office/drawing/2014/main" id="{906C54A7-EA99-49CD-A2BF-8E32B54EA351}"/>
              </a:ext>
            </a:extLst>
          </p:cNvPr>
          <p:cNvSpPr>
            <a:spLocks noGrp="1"/>
          </p:cNvSpPr>
          <p:nvPr>
            <p:ph type="sldNum" sz="quarter" idx="12"/>
          </p:nvPr>
        </p:nvSpPr>
        <p:spPr/>
        <p:txBody>
          <a:bodyPr/>
          <a:lstStyle/>
          <a:p>
            <a:fld id="{BD428732-696A-412A-9BC8-7EDE6E2DA436}" type="slidenum">
              <a:rPr lang="fr-CA" smtClean="0"/>
              <a:t>‹#›</a:t>
            </a:fld>
            <a:endParaRPr lang="fr-CA"/>
          </a:p>
        </p:txBody>
      </p:sp>
    </p:spTree>
    <p:extLst>
      <p:ext uri="{BB962C8B-B14F-4D97-AF65-F5344CB8AC3E}">
        <p14:creationId xmlns:p14="http://schemas.microsoft.com/office/powerpoint/2010/main" val="111849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8E6FF-88A4-44AB-92D8-00DD1F6FE49A}"/>
              </a:ext>
            </a:extLst>
          </p:cNvPr>
          <p:cNvSpPr>
            <a:spLocks noGrp="1"/>
          </p:cNvSpPr>
          <p:nvPr>
            <p:ph type="title"/>
          </p:nvPr>
        </p:nvSpPr>
        <p:spPr/>
        <p:txBody>
          <a:bodyPr/>
          <a:lstStyle/>
          <a:p>
            <a:r>
              <a:rPr lang="en-US"/>
              <a:t>Click to edit Master title style</a:t>
            </a:r>
            <a:endParaRPr lang="fr-CA"/>
          </a:p>
        </p:txBody>
      </p:sp>
      <p:sp>
        <p:nvSpPr>
          <p:cNvPr id="3" name="Vertical Text Placeholder 2">
            <a:extLst>
              <a:ext uri="{FF2B5EF4-FFF2-40B4-BE49-F238E27FC236}">
                <a16:creationId xmlns:a16="http://schemas.microsoft.com/office/drawing/2014/main" id="{C1D93704-FFB4-4C53-81E4-EA95F60ABE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Date Placeholder 3">
            <a:extLst>
              <a:ext uri="{FF2B5EF4-FFF2-40B4-BE49-F238E27FC236}">
                <a16:creationId xmlns:a16="http://schemas.microsoft.com/office/drawing/2014/main" id="{DA137475-6F10-44D6-A3AC-1F3577913D93}"/>
              </a:ext>
            </a:extLst>
          </p:cNvPr>
          <p:cNvSpPr>
            <a:spLocks noGrp="1"/>
          </p:cNvSpPr>
          <p:nvPr>
            <p:ph type="dt" sz="half" idx="10"/>
          </p:nvPr>
        </p:nvSpPr>
        <p:spPr/>
        <p:txBody>
          <a:bodyPr/>
          <a:lstStyle/>
          <a:p>
            <a:fld id="{EB0FE3A4-EA23-4F26-A5DC-41BBC0C88038}" type="datetimeFigureOut">
              <a:rPr lang="fr-CA" smtClean="0"/>
              <a:t>2022-05-13</a:t>
            </a:fld>
            <a:endParaRPr lang="fr-CA"/>
          </a:p>
        </p:txBody>
      </p:sp>
      <p:sp>
        <p:nvSpPr>
          <p:cNvPr id="5" name="Footer Placeholder 4">
            <a:extLst>
              <a:ext uri="{FF2B5EF4-FFF2-40B4-BE49-F238E27FC236}">
                <a16:creationId xmlns:a16="http://schemas.microsoft.com/office/drawing/2014/main" id="{52FC6027-E440-4884-B09A-A1E494566978}"/>
              </a:ext>
            </a:extLst>
          </p:cNvPr>
          <p:cNvSpPr>
            <a:spLocks noGrp="1"/>
          </p:cNvSpPr>
          <p:nvPr>
            <p:ph type="ftr" sz="quarter" idx="11"/>
          </p:nvPr>
        </p:nvSpPr>
        <p:spPr/>
        <p:txBody>
          <a:bodyPr/>
          <a:lstStyle/>
          <a:p>
            <a:endParaRPr lang="fr-CA"/>
          </a:p>
        </p:txBody>
      </p:sp>
      <p:sp>
        <p:nvSpPr>
          <p:cNvPr id="6" name="Slide Number Placeholder 5">
            <a:extLst>
              <a:ext uri="{FF2B5EF4-FFF2-40B4-BE49-F238E27FC236}">
                <a16:creationId xmlns:a16="http://schemas.microsoft.com/office/drawing/2014/main" id="{8107128F-AACB-4589-9B9E-4753EE685649}"/>
              </a:ext>
            </a:extLst>
          </p:cNvPr>
          <p:cNvSpPr>
            <a:spLocks noGrp="1"/>
          </p:cNvSpPr>
          <p:nvPr>
            <p:ph type="sldNum" sz="quarter" idx="12"/>
          </p:nvPr>
        </p:nvSpPr>
        <p:spPr/>
        <p:txBody>
          <a:bodyPr/>
          <a:lstStyle/>
          <a:p>
            <a:fld id="{BD428732-696A-412A-9BC8-7EDE6E2DA436}" type="slidenum">
              <a:rPr lang="fr-CA" smtClean="0"/>
              <a:t>‹#›</a:t>
            </a:fld>
            <a:endParaRPr lang="fr-CA"/>
          </a:p>
        </p:txBody>
      </p:sp>
    </p:spTree>
    <p:extLst>
      <p:ext uri="{BB962C8B-B14F-4D97-AF65-F5344CB8AC3E}">
        <p14:creationId xmlns:p14="http://schemas.microsoft.com/office/powerpoint/2010/main" val="39718246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A3DA30-E75B-4727-84F9-27B0434EF4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CA"/>
          </a:p>
        </p:txBody>
      </p:sp>
      <p:sp>
        <p:nvSpPr>
          <p:cNvPr id="3" name="Vertical Text Placeholder 2">
            <a:extLst>
              <a:ext uri="{FF2B5EF4-FFF2-40B4-BE49-F238E27FC236}">
                <a16:creationId xmlns:a16="http://schemas.microsoft.com/office/drawing/2014/main" id="{1BCADABC-4C00-413F-8F7A-8FC205FAE9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Date Placeholder 3">
            <a:extLst>
              <a:ext uri="{FF2B5EF4-FFF2-40B4-BE49-F238E27FC236}">
                <a16:creationId xmlns:a16="http://schemas.microsoft.com/office/drawing/2014/main" id="{F0BBEE8D-3886-417E-B83B-4DAA6F8E1C59}"/>
              </a:ext>
            </a:extLst>
          </p:cNvPr>
          <p:cNvSpPr>
            <a:spLocks noGrp="1"/>
          </p:cNvSpPr>
          <p:nvPr>
            <p:ph type="dt" sz="half" idx="10"/>
          </p:nvPr>
        </p:nvSpPr>
        <p:spPr/>
        <p:txBody>
          <a:bodyPr/>
          <a:lstStyle/>
          <a:p>
            <a:fld id="{EB0FE3A4-EA23-4F26-A5DC-41BBC0C88038}" type="datetimeFigureOut">
              <a:rPr lang="fr-CA" smtClean="0"/>
              <a:t>2022-05-13</a:t>
            </a:fld>
            <a:endParaRPr lang="fr-CA"/>
          </a:p>
        </p:txBody>
      </p:sp>
      <p:sp>
        <p:nvSpPr>
          <p:cNvPr id="5" name="Footer Placeholder 4">
            <a:extLst>
              <a:ext uri="{FF2B5EF4-FFF2-40B4-BE49-F238E27FC236}">
                <a16:creationId xmlns:a16="http://schemas.microsoft.com/office/drawing/2014/main" id="{82D1369A-1C6B-4719-A544-459A043E9348}"/>
              </a:ext>
            </a:extLst>
          </p:cNvPr>
          <p:cNvSpPr>
            <a:spLocks noGrp="1"/>
          </p:cNvSpPr>
          <p:nvPr>
            <p:ph type="ftr" sz="quarter" idx="11"/>
          </p:nvPr>
        </p:nvSpPr>
        <p:spPr/>
        <p:txBody>
          <a:bodyPr/>
          <a:lstStyle/>
          <a:p>
            <a:endParaRPr lang="fr-CA"/>
          </a:p>
        </p:txBody>
      </p:sp>
      <p:sp>
        <p:nvSpPr>
          <p:cNvPr id="6" name="Slide Number Placeholder 5">
            <a:extLst>
              <a:ext uri="{FF2B5EF4-FFF2-40B4-BE49-F238E27FC236}">
                <a16:creationId xmlns:a16="http://schemas.microsoft.com/office/drawing/2014/main" id="{4C2491BB-5779-4503-B52C-F5207E8E22DF}"/>
              </a:ext>
            </a:extLst>
          </p:cNvPr>
          <p:cNvSpPr>
            <a:spLocks noGrp="1"/>
          </p:cNvSpPr>
          <p:nvPr>
            <p:ph type="sldNum" sz="quarter" idx="12"/>
          </p:nvPr>
        </p:nvSpPr>
        <p:spPr/>
        <p:txBody>
          <a:bodyPr/>
          <a:lstStyle/>
          <a:p>
            <a:fld id="{BD428732-696A-412A-9BC8-7EDE6E2DA436}" type="slidenum">
              <a:rPr lang="fr-CA" smtClean="0"/>
              <a:t>‹#›</a:t>
            </a:fld>
            <a:endParaRPr lang="fr-CA"/>
          </a:p>
        </p:txBody>
      </p:sp>
    </p:spTree>
    <p:extLst>
      <p:ext uri="{BB962C8B-B14F-4D97-AF65-F5344CB8AC3E}">
        <p14:creationId xmlns:p14="http://schemas.microsoft.com/office/powerpoint/2010/main" val="2456070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70189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5934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5209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0102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84451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30562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91913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5/13/2022</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8" name="Picture 7" descr="C:\Users\kross\Desktop\fr-logo.png"/>
          <p:cNvPicPr>
            <a:picLocks noChangeAspect="1" noChangeArrowheads="1"/>
          </p:cNvPicPr>
          <p:nvPr userDrawn="1"/>
        </p:nvPicPr>
        <p:blipFill>
          <a:blip r:embed="rId13" cstate="print"/>
          <a:srcRect/>
          <a:stretch>
            <a:fillRect/>
          </a:stretch>
        </p:blipFill>
        <p:spPr bwMode="auto">
          <a:xfrm>
            <a:off x="9926064" y="6316724"/>
            <a:ext cx="2265936" cy="513892"/>
          </a:xfrm>
          <a:prstGeom prst="rect">
            <a:avLst/>
          </a:prstGeom>
          <a:noFill/>
        </p:spPr>
      </p:pic>
      <p:sp>
        <p:nvSpPr>
          <p:cNvPr id="19" name="Rectangle 18"/>
          <p:cNvSpPr/>
          <p:nvPr userDrawn="1"/>
        </p:nvSpPr>
        <p:spPr>
          <a:xfrm>
            <a:off x="0" y="6275784"/>
            <a:ext cx="12192000" cy="582216"/>
          </a:xfrm>
          <a:prstGeom prst="rect">
            <a:avLst/>
          </a:prstGeom>
          <a:solidFill>
            <a:srgbClr val="0057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20" name="Picture 1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56010" y="6344108"/>
            <a:ext cx="1272790" cy="411167"/>
          </a:xfrm>
          <a:prstGeom prst="rect">
            <a:avLst/>
          </a:prstGeom>
        </p:spPr>
      </p:pic>
      <p:pic>
        <p:nvPicPr>
          <p:cNvPr id="14" name="Picture 13" descr="C:\Users\kross\Desktop\fr-logo.png"/>
          <p:cNvPicPr>
            <a:picLocks noChangeAspect="1" noChangeArrowheads="1"/>
          </p:cNvPicPr>
          <p:nvPr userDrawn="1"/>
        </p:nvPicPr>
        <p:blipFill>
          <a:blip r:embed="rId13" cstate="print"/>
          <a:srcRect/>
          <a:stretch>
            <a:fillRect/>
          </a:stretch>
        </p:blipFill>
        <p:spPr bwMode="auto">
          <a:xfrm>
            <a:off x="10287000" y="6344108"/>
            <a:ext cx="1608893" cy="486508"/>
          </a:xfrm>
          <a:prstGeom prst="rect">
            <a:avLst/>
          </a:prstGeom>
          <a:noFill/>
        </p:spPr>
      </p:pic>
    </p:spTree>
    <p:extLst>
      <p:ext uri="{BB962C8B-B14F-4D97-AF65-F5344CB8AC3E}">
        <p14:creationId xmlns:p14="http://schemas.microsoft.com/office/powerpoint/2010/main" val="4268941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4AA72D-C2F9-4D4F-AB20-F83E9BC1AC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CA"/>
          </a:p>
        </p:txBody>
      </p:sp>
      <p:sp>
        <p:nvSpPr>
          <p:cNvPr id="3" name="Text Placeholder 2">
            <a:extLst>
              <a:ext uri="{FF2B5EF4-FFF2-40B4-BE49-F238E27FC236}">
                <a16:creationId xmlns:a16="http://schemas.microsoft.com/office/drawing/2014/main" id="{235C6C78-9C59-4691-ADF0-BE2DB8B8AC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Date Placeholder 3">
            <a:extLst>
              <a:ext uri="{FF2B5EF4-FFF2-40B4-BE49-F238E27FC236}">
                <a16:creationId xmlns:a16="http://schemas.microsoft.com/office/drawing/2014/main" id="{2F9AB062-CD1C-4E8D-A95C-15DE49B917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0FE3A4-EA23-4F26-A5DC-41BBC0C88038}" type="datetimeFigureOut">
              <a:rPr lang="fr-CA" smtClean="0"/>
              <a:t>2022-05-13</a:t>
            </a:fld>
            <a:endParaRPr lang="fr-CA"/>
          </a:p>
        </p:txBody>
      </p:sp>
      <p:sp>
        <p:nvSpPr>
          <p:cNvPr id="5" name="Footer Placeholder 4">
            <a:extLst>
              <a:ext uri="{FF2B5EF4-FFF2-40B4-BE49-F238E27FC236}">
                <a16:creationId xmlns:a16="http://schemas.microsoft.com/office/drawing/2014/main" id="{1E7CA231-39FA-45BB-A75A-43930E24C6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lide Number Placeholder 5">
            <a:extLst>
              <a:ext uri="{FF2B5EF4-FFF2-40B4-BE49-F238E27FC236}">
                <a16:creationId xmlns:a16="http://schemas.microsoft.com/office/drawing/2014/main" id="{35C46531-A792-4871-87B6-1FD251FC70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28732-696A-412A-9BC8-7EDE6E2DA436}" type="slidenum">
              <a:rPr lang="fr-CA" smtClean="0"/>
              <a:t>‹#›</a:t>
            </a:fld>
            <a:endParaRPr lang="fr-CA"/>
          </a:p>
        </p:txBody>
      </p:sp>
    </p:spTree>
    <p:extLst>
      <p:ext uri="{BB962C8B-B14F-4D97-AF65-F5344CB8AC3E}">
        <p14:creationId xmlns:p14="http://schemas.microsoft.com/office/powerpoint/2010/main" val="6739213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7000" b="-7000"/>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4DBB1C7-5DCC-4F7E-B28A-234A1070EEEB}"/>
              </a:ext>
            </a:extLst>
          </p:cNvPr>
          <p:cNvSpPr txBox="1">
            <a:spLocks/>
          </p:cNvSpPr>
          <p:nvPr/>
        </p:nvSpPr>
        <p:spPr>
          <a:xfrm>
            <a:off x="1790700" y="1828800"/>
            <a:ext cx="8763000" cy="2057399"/>
          </a:xfrm>
          <a:prstGeom prst="rect">
            <a:avLst/>
          </a:prstGeom>
          <a:solidFill>
            <a:srgbClr val="0068AC"/>
          </a:solidFill>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j-ea"/>
                <a:cs typeface="+mj-cs"/>
              </a:rPr>
              <a:t>High-Level Insights on Advancing Levels of Service in the Context of Uncertainty</a:t>
            </a:r>
          </a:p>
        </p:txBody>
      </p:sp>
      <p:sp>
        <p:nvSpPr>
          <p:cNvPr id="5" name="Subtitle 2">
            <a:extLst>
              <a:ext uri="{FF2B5EF4-FFF2-40B4-BE49-F238E27FC236}">
                <a16:creationId xmlns:a16="http://schemas.microsoft.com/office/drawing/2014/main" id="{880E8712-1166-4647-A693-4D7BCB165688}"/>
              </a:ext>
            </a:extLst>
          </p:cNvPr>
          <p:cNvSpPr txBox="1">
            <a:spLocks/>
          </p:cNvSpPr>
          <p:nvPr/>
        </p:nvSpPr>
        <p:spPr>
          <a:xfrm>
            <a:off x="1790700" y="3860492"/>
            <a:ext cx="8763000" cy="635307"/>
          </a:xfrm>
          <a:prstGeom prst="rect">
            <a:avLst/>
          </a:prstGeom>
          <a:solidFill>
            <a:schemeClr val="accent2">
              <a:lumMod val="20000"/>
              <a:lumOff val="80000"/>
            </a:schemeClr>
          </a:solidFill>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500" b="1" i="0" u="none" strike="noStrike" kern="1200" cap="none" spc="0" normalizeH="0" baseline="0" noProof="0" dirty="0">
                <a:ln>
                  <a:noFill/>
                </a:ln>
                <a:solidFill>
                  <a:prstClr val="black"/>
                </a:solidFill>
                <a:effectLst/>
                <a:uLnTx/>
                <a:uFillTx/>
                <a:latin typeface="Calibri" panose="020F0502020204030204"/>
                <a:ea typeface="+mn-ea"/>
                <a:cs typeface="+mn-cs"/>
              </a:rPr>
              <a:t>Canadian Municipal Water Consortium Strategic Sharing Group</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600" dirty="0">
                <a:solidFill>
                  <a:prstClr val="black"/>
                </a:solidFill>
                <a:latin typeface="Calibri" panose="020F0502020204030204"/>
              </a:rPr>
              <a:t>September 2020 – January 2022</a:t>
            </a:r>
            <a:endParaRPr kumimoji="0" lang="en-US" sz="26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9915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1F756A"/>
          </a:solidFill>
        </p:spPr>
        <p:txBody>
          <a:bodyPr>
            <a:normAutofit/>
          </a:bodyPr>
          <a:lstStyle/>
          <a:p>
            <a:pPr algn="ctr"/>
            <a:r>
              <a:rPr lang="en-US" sz="2500" b="1" dirty="0">
                <a:solidFill>
                  <a:schemeClr val="bg1"/>
                </a:solidFill>
              </a:rPr>
              <a:t>Data Collection, Storage, Tracking, Management, Accessibility and Use</a:t>
            </a:r>
            <a:endParaRPr lang="fr-CA" sz="2500" b="1" dirty="0">
              <a:solidFill>
                <a:schemeClr val="bg1"/>
              </a:solidFill>
            </a:endParaRPr>
          </a:p>
        </p:txBody>
      </p:sp>
      <p:sp>
        <p:nvSpPr>
          <p:cNvPr id="3" name="Content Placeholder 2">
            <a:extLst>
              <a:ext uri="{FF2B5EF4-FFF2-40B4-BE49-F238E27FC236}">
                <a16:creationId xmlns:a16="http://schemas.microsoft.com/office/drawing/2014/main" id="{E6AF4206-C153-477E-B86F-01D908576D6E}"/>
              </a:ext>
            </a:extLst>
          </p:cNvPr>
          <p:cNvSpPr>
            <a:spLocks noGrp="1"/>
          </p:cNvSpPr>
          <p:nvPr>
            <p:ph idx="1"/>
          </p:nvPr>
        </p:nvSpPr>
        <p:spPr>
          <a:xfrm>
            <a:off x="530551" y="1005229"/>
            <a:ext cx="11151549" cy="5446846"/>
          </a:xfrm>
        </p:spPr>
        <p:txBody>
          <a:bodyPr>
            <a:normAutofit/>
          </a:bodyPr>
          <a:lstStyle/>
          <a:p>
            <a:r>
              <a:rPr lang="en-US" sz="2200" dirty="0">
                <a:effectLst/>
                <a:latin typeface="Calibri Light" panose="020F0302020204030204" pitchFamily="34" charset="0"/>
                <a:ea typeface="Calibri" panose="020F0502020204030204" pitchFamily="34" charset="0"/>
                <a:cs typeface="Calibri Light" panose="020F0302020204030204" pitchFamily="34" charset="0"/>
              </a:rPr>
              <a:t>The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struggle to collect good quality data versus higher volumes of data is a challenge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that municipalities and utilities across Canada face. This is particularly true in the context of rapid growth and development and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can create financial, work planning, capacity, maintenance and planning challenges</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a:t>
            </a:r>
          </a:p>
          <a:p>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b="1" dirty="0">
                <a:latin typeface="+mj-lt"/>
              </a:rPr>
              <a:t>Corrective maintenance is the current norm across the water sector but can often result in overworked staff and employee burnout. </a:t>
            </a:r>
            <a:r>
              <a:rPr lang="en-US" sz="2200" dirty="0">
                <a:latin typeface="+mj-lt"/>
              </a:rPr>
              <a:t>Having resources in the right place to make proactive decisions for the long term can help utilities operate more effectively.</a:t>
            </a:r>
          </a:p>
          <a:p>
            <a:endParaRPr lang="en-US" sz="2200" dirty="0">
              <a:latin typeface="+mj-lt"/>
            </a:endParaRPr>
          </a:p>
          <a:p>
            <a:r>
              <a:rPr lang="en-US" sz="2200" dirty="0">
                <a:latin typeface="+mj-lt"/>
              </a:rPr>
              <a:t>Although all participants highlighted their data collection efforts across multiple categories (e.g. GIS, hydrology, SCADA, finance, customer etc.), many reiterated that integrated, cross-department collaboration, consultation and coordination that directly informs levels of service is still very much in the early stages. </a:t>
            </a:r>
            <a:r>
              <a:rPr lang="en-US" sz="2200" b="1" dirty="0">
                <a:latin typeface="+mj-lt"/>
              </a:rPr>
              <a:t>Because data is oftentimes collected in silos, standardized collection, organization, access, analysis, and ability to effectively use data to drive cross-cutting utility-wide decision-making remains a work in progress</a:t>
            </a:r>
            <a:r>
              <a:rPr lang="en-US" sz="2200" dirty="0">
                <a:latin typeface="+mj-lt"/>
              </a:rPr>
              <a:t>.</a:t>
            </a:r>
          </a:p>
          <a:p>
            <a:endParaRPr lang="fr-CA" sz="22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fr-CA" sz="2200" dirty="0"/>
          </a:p>
        </p:txBody>
      </p:sp>
    </p:spTree>
    <p:extLst>
      <p:ext uri="{BB962C8B-B14F-4D97-AF65-F5344CB8AC3E}">
        <p14:creationId xmlns:p14="http://schemas.microsoft.com/office/powerpoint/2010/main" val="1992269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1F756A"/>
          </a:solidFill>
        </p:spPr>
        <p:txBody>
          <a:bodyPr>
            <a:normAutofit/>
          </a:bodyPr>
          <a:lstStyle/>
          <a:p>
            <a:pPr algn="ctr"/>
            <a:r>
              <a:rPr lang="en-US" sz="2500" b="1" dirty="0">
                <a:solidFill>
                  <a:schemeClr val="bg1"/>
                </a:solidFill>
              </a:rPr>
              <a:t>Data Collection, Storage, Tracking, Management, Accessibility and Use</a:t>
            </a:r>
            <a:endParaRPr lang="fr-CA" sz="2500" b="1" dirty="0">
              <a:solidFill>
                <a:schemeClr val="bg1"/>
              </a:solidFill>
            </a:endParaRPr>
          </a:p>
        </p:txBody>
      </p:sp>
      <p:sp>
        <p:nvSpPr>
          <p:cNvPr id="5" name="Content Placeholder 2">
            <a:extLst>
              <a:ext uri="{FF2B5EF4-FFF2-40B4-BE49-F238E27FC236}">
                <a16:creationId xmlns:a16="http://schemas.microsoft.com/office/drawing/2014/main" id="{827E5BCD-297B-4779-AF7D-AD718FB3C0A3}"/>
              </a:ext>
            </a:extLst>
          </p:cNvPr>
          <p:cNvSpPr txBox="1">
            <a:spLocks/>
          </p:cNvSpPr>
          <p:nvPr/>
        </p:nvSpPr>
        <p:spPr>
          <a:xfrm>
            <a:off x="-30192" y="529839"/>
            <a:ext cx="12222192" cy="6327879"/>
          </a:xfrm>
          <a:prstGeom prst="rect">
            <a:avLst/>
          </a:prstGeom>
          <a:solidFill>
            <a:srgbClr val="ECFAF8"/>
          </a:solidFill>
          <a:ln w="2857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CA" sz="2200" dirty="0">
              <a:latin typeface="+mj-lt"/>
            </a:endParaRPr>
          </a:p>
        </p:txBody>
      </p:sp>
      <p:sp>
        <p:nvSpPr>
          <p:cNvPr id="4" name="Content Placeholder 2">
            <a:extLst>
              <a:ext uri="{FF2B5EF4-FFF2-40B4-BE49-F238E27FC236}">
                <a16:creationId xmlns:a16="http://schemas.microsoft.com/office/drawing/2014/main" id="{E8E84A66-6564-4003-958C-459AF1100C6B}"/>
              </a:ext>
            </a:extLst>
          </p:cNvPr>
          <p:cNvSpPr txBox="1">
            <a:spLocks/>
          </p:cNvSpPr>
          <p:nvPr/>
        </p:nvSpPr>
        <p:spPr>
          <a:xfrm>
            <a:off x="520225" y="1371601"/>
            <a:ext cx="11151550" cy="4648199"/>
          </a:xfrm>
          <a:prstGeom prst="rect">
            <a:avLst/>
          </a:prstGeom>
          <a:solidFill>
            <a:srgbClr val="ECFAF8"/>
          </a:solidFill>
          <a:ln w="28575">
            <a:no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latin typeface="Calibri Light" panose="020F0302020204030204" pitchFamily="34" charset="0"/>
                <a:ea typeface="Calibri" panose="020F0502020204030204" pitchFamily="34" charset="0"/>
                <a:cs typeface="Calibri Light" panose="020F0302020204030204" pitchFamily="34" charset="0"/>
              </a:rPr>
              <a:t>Potential Strategies</a:t>
            </a:r>
          </a:p>
          <a:p>
            <a:r>
              <a:rPr lang="en-US" sz="2200" dirty="0">
                <a:latin typeface="Calibri Light" panose="020F0302020204030204" pitchFamily="34" charset="0"/>
                <a:ea typeface="Calibri" panose="020F0502020204030204" pitchFamily="34" charset="0"/>
                <a:cs typeface="Calibri Light" panose="020F0302020204030204" pitchFamily="34" charset="0"/>
              </a:rPr>
              <a:t>Understanding whether data collected is ‘fit for purpose’ and can be used to inform decisions can be a challenge without the right processes in place. Conducting gap analyses and assessing workflow processes can help identify weaknesses in data and daylight opportunities for more effective data collection. </a:t>
            </a:r>
          </a:p>
          <a:p>
            <a:endParaRPr lang="en-US" sz="2200" dirty="0">
              <a:latin typeface="Calibri Light" panose="020F0302020204030204" pitchFamily="34" charset="0"/>
              <a:ea typeface="Calibri" panose="020F0502020204030204" pitchFamily="34" charset="0"/>
              <a:cs typeface="Calibri Light" panose="020F0302020204030204" pitchFamily="34" charset="0"/>
            </a:endParaRPr>
          </a:p>
          <a:p>
            <a:r>
              <a:rPr lang="en-US" sz="2200" dirty="0">
                <a:latin typeface="Calibri Light" panose="020F0302020204030204" pitchFamily="34" charset="0"/>
                <a:ea typeface="Calibri" panose="020F0502020204030204" pitchFamily="34" charset="0"/>
                <a:cs typeface="Calibri Light" panose="020F0302020204030204" pitchFamily="34" charset="0"/>
              </a:rPr>
              <a:t>Prioritization planning and adopting a phased approach can support continuous and sustainable improvement.</a:t>
            </a:r>
          </a:p>
          <a:p>
            <a:endParaRPr lang="en-US" sz="2200" dirty="0">
              <a:latin typeface="Calibri Light" panose="020F0302020204030204" pitchFamily="34" charset="0"/>
              <a:ea typeface="Calibri" panose="020F0502020204030204" pitchFamily="34" charset="0"/>
              <a:cs typeface="Calibri Light" panose="020F0302020204030204" pitchFamily="34" charset="0"/>
            </a:endParaRPr>
          </a:p>
          <a:p>
            <a:r>
              <a:rPr lang="en-US" sz="2200" dirty="0">
                <a:latin typeface="+mj-lt"/>
              </a:rPr>
              <a:t>Create a data framework to gain a better understanding of different demographic attributes of service area census tracts (e.g. Equity Index map). For example, Xylem Inc. uses payment </a:t>
            </a:r>
            <a:r>
              <a:rPr lang="en-US" sz="2200" dirty="0" err="1">
                <a:latin typeface="+mj-lt"/>
              </a:rPr>
              <a:t>behaviour</a:t>
            </a:r>
            <a:r>
              <a:rPr lang="en-US" sz="2200" dirty="0">
                <a:latin typeface="+mj-lt"/>
              </a:rPr>
              <a:t> to drive customer segmentation then overlays demographic trends to identify correlation.</a:t>
            </a:r>
            <a:endParaRPr lang="fr-CA" sz="2200" dirty="0">
              <a:latin typeface="+mj-lt"/>
            </a:endParaRPr>
          </a:p>
        </p:txBody>
      </p:sp>
    </p:spTree>
    <p:extLst>
      <p:ext uri="{BB962C8B-B14F-4D97-AF65-F5344CB8AC3E}">
        <p14:creationId xmlns:p14="http://schemas.microsoft.com/office/powerpoint/2010/main" val="2630818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D05606"/>
          </a:solidFill>
        </p:spPr>
        <p:txBody>
          <a:bodyPr>
            <a:normAutofit/>
          </a:bodyPr>
          <a:lstStyle/>
          <a:p>
            <a:pPr algn="ctr"/>
            <a:r>
              <a:rPr lang="en-US" sz="2500" b="1" dirty="0">
                <a:solidFill>
                  <a:schemeClr val="bg1"/>
                </a:solidFill>
              </a:rPr>
              <a:t>Water Equity and Affordability</a:t>
            </a:r>
            <a:endParaRPr lang="fr-CA" sz="2500" b="1" dirty="0">
              <a:solidFill>
                <a:schemeClr val="bg1"/>
              </a:solidFill>
            </a:endParaRPr>
          </a:p>
        </p:txBody>
      </p:sp>
      <p:sp>
        <p:nvSpPr>
          <p:cNvPr id="3" name="Content Placeholder 2">
            <a:extLst>
              <a:ext uri="{FF2B5EF4-FFF2-40B4-BE49-F238E27FC236}">
                <a16:creationId xmlns:a16="http://schemas.microsoft.com/office/drawing/2014/main" id="{E6AF4206-C153-477E-B86F-01D908576D6E}"/>
              </a:ext>
            </a:extLst>
          </p:cNvPr>
          <p:cNvSpPr>
            <a:spLocks noGrp="1"/>
          </p:cNvSpPr>
          <p:nvPr>
            <p:ph idx="1"/>
          </p:nvPr>
        </p:nvSpPr>
        <p:spPr>
          <a:xfrm>
            <a:off x="530551" y="1005229"/>
            <a:ext cx="11151549" cy="5446846"/>
          </a:xfrm>
        </p:spPr>
        <p:txBody>
          <a:bodyPr>
            <a:normAutofit lnSpcReduction="10000"/>
          </a:bodyPr>
          <a:lstStyle/>
          <a:p>
            <a:r>
              <a:rPr lang="en-US" sz="2200" dirty="0">
                <a:latin typeface="+mj-lt"/>
              </a:rPr>
              <a:t>Lack of municipal/utility movement on the affordability discussion results from a lack of clarity on levels of service and understanding current performance.</a:t>
            </a:r>
          </a:p>
          <a:p>
            <a:endParaRPr lang="en-US" sz="2200" dirty="0">
              <a:latin typeface="+mj-lt"/>
            </a:endParaRPr>
          </a:p>
          <a:p>
            <a:r>
              <a:rPr lang="en-US" sz="2200" dirty="0">
                <a:latin typeface="+mj-lt"/>
              </a:rPr>
              <a:t>Participants note there is often a </a:t>
            </a:r>
            <a:r>
              <a:rPr lang="en-US" sz="2200" b="1" dirty="0">
                <a:latin typeface="+mj-lt"/>
              </a:rPr>
              <a:t>lack of visibility within a utility of how programs and infrastructure investments are distributed across a utility’s service area.</a:t>
            </a:r>
            <a:r>
              <a:rPr lang="en-US" sz="2200" dirty="0">
                <a:latin typeface="+mj-lt"/>
              </a:rPr>
              <a:t> For example, poorer areas of the city often have lower levels of services.</a:t>
            </a:r>
          </a:p>
          <a:p>
            <a:endParaRPr lang="en-US" sz="2200" dirty="0">
              <a:latin typeface="+mj-lt"/>
            </a:endParaRPr>
          </a:p>
          <a:p>
            <a:r>
              <a:rPr lang="en-US" sz="2200" b="1" dirty="0">
                <a:latin typeface="+mj-lt"/>
              </a:rPr>
              <a:t>The COVID-19 pandemic has brought many inequities to the forefront. </a:t>
            </a:r>
            <a:r>
              <a:rPr lang="en-US" sz="2200" dirty="0">
                <a:latin typeface="+mj-lt"/>
              </a:rPr>
              <a:t>Many programs do not always target the communities or stakeholders that are most often underrepresented. Many municipalities expect a cultural shift that will prioritize integrating equity practices across utility approaches and ensure broader engagement with all stakeholders.</a:t>
            </a:r>
          </a:p>
          <a:p>
            <a:endParaRPr lang="en-US" sz="2200" dirty="0">
              <a:latin typeface="+mj-lt"/>
            </a:endParaRPr>
          </a:p>
          <a:p>
            <a:r>
              <a:rPr lang="en-US" sz="2200" dirty="0">
                <a:latin typeface="+mj-lt"/>
              </a:rPr>
              <a:t>One of the many challenges in the equity discussion is </a:t>
            </a:r>
            <a:r>
              <a:rPr lang="en-US" sz="2200" b="1" dirty="0">
                <a:latin typeface="+mj-lt"/>
              </a:rPr>
              <a:t>ensuring that historically underrepresented stakeholders have opportunities to share their experiences to help build effective equity practices. </a:t>
            </a:r>
            <a:r>
              <a:rPr lang="en-US" sz="2200" dirty="0">
                <a:latin typeface="+mj-lt"/>
              </a:rPr>
              <a:t>This includes evaluating how programs, incentives and subsidies are received and ensuring they can be accessed equitably by the people who need them.</a:t>
            </a:r>
          </a:p>
          <a:p>
            <a:endParaRPr lang="fr-CA" sz="2200" dirty="0">
              <a:latin typeface="+mj-lt"/>
            </a:endParaRPr>
          </a:p>
        </p:txBody>
      </p:sp>
    </p:spTree>
    <p:extLst>
      <p:ext uri="{BB962C8B-B14F-4D97-AF65-F5344CB8AC3E}">
        <p14:creationId xmlns:p14="http://schemas.microsoft.com/office/powerpoint/2010/main" val="2673335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D05606"/>
          </a:solidFill>
          <a:ln>
            <a:solidFill>
              <a:srgbClr val="D05606"/>
            </a:solidFill>
          </a:ln>
        </p:spPr>
        <p:txBody>
          <a:bodyPr>
            <a:normAutofit/>
          </a:bodyPr>
          <a:lstStyle/>
          <a:p>
            <a:pPr algn="ctr"/>
            <a:r>
              <a:rPr lang="en-US" sz="2500" b="1" dirty="0">
                <a:solidFill>
                  <a:schemeClr val="bg1"/>
                </a:solidFill>
              </a:rPr>
              <a:t>Water Equity and Affordability</a:t>
            </a:r>
            <a:endParaRPr lang="fr-CA" sz="2500" b="1" dirty="0">
              <a:solidFill>
                <a:schemeClr val="bg1"/>
              </a:solidFill>
            </a:endParaRPr>
          </a:p>
        </p:txBody>
      </p:sp>
      <p:sp>
        <p:nvSpPr>
          <p:cNvPr id="5" name="Content Placeholder 2">
            <a:extLst>
              <a:ext uri="{FF2B5EF4-FFF2-40B4-BE49-F238E27FC236}">
                <a16:creationId xmlns:a16="http://schemas.microsoft.com/office/drawing/2014/main" id="{E8F05EE3-66BB-47F1-B4EF-5C80A1B0B2CB}"/>
              </a:ext>
            </a:extLst>
          </p:cNvPr>
          <p:cNvSpPr txBox="1">
            <a:spLocks/>
          </p:cNvSpPr>
          <p:nvPr/>
        </p:nvSpPr>
        <p:spPr>
          <a:xfrm>
            <a:off x="0" y="529840"/>
            <a:ext cx="12191999" cy="6327878"/>
          </a:xfrm>
          <a:prstGeom prst="rect">
            <a:avLst/>
          </a:prstGeom>
          <a:solidFill>
            <a:srgbClr val="FFFBF7"/>
          </a:solidFill>
          <a:ln w="2222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CA" sz="2200" dirty="0">
              <a:latin typeface="+mj-lt"/>
            </a:endParaRPr>
          </a:p>
        </p:txBody>
      </p:sp>
      <p:sp>
        <p:nvSpPr>
          <p:cNvPr id="7" name="Content Placeholder 2">
            <a:extLst>
              <a:ext uri="{FF2B5EF4-FFF2-40B4-BE49-F238E27FC236}">
                <a16:creationId xmlns:a16="http://schemas.microsoft.com/office/drawing/2014/main" id="{DD540992-A218-4DE0-B66B-186E703D662E}"/>
              </a:ext>
            </a:extLst>
          </p:cNvPr>
          <p:cNvSpPr txBox="1">
            <a:spLocks/>
          </p:cNvSpPr>
          <p:nvPr/>
        </p:nvSpPr>
        <p:spPr>
          <a:xfrm>
            <a:off x="530551" y="990600"/>
            <a:ext cx="11128049" cy="5633469"/>
          </a:xfrm>
          <a:prstGeom prst="rect">
            <a:avLst/>
          </a:prstGeom>
          <a:solidFill>
            <a:srgbClr val="FFFBF7"/>
          </a:solidFill>
          <a:ln w="2222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rgbClr val="0057A3"/>
                </a:solidFill>
                <a:latin typeface="Calibri Light" panose="020F0302020204030204" pitchFamily="34" charset="0"/>
                <a:ea typeface="Calibri" panose="020F0502020204030204" pitchFamily="34" charset="0"/>
                <a:cs typeface="Calibri Light" panose="020F0302020204030204" pitchFamily="34" charset="0"/>
              </a:rPr>
              <a:t>Potential Strategies</a:t>
            </a:r>
          </a:p>
          <a:p>
            <a:r>
              <a:rPr lang="en-US" sz="2200" dirty="0">
                <a:latin typeface="Calibri Light" panose="020F0302020204030204" pitchFamily="34" charset="0"/>
                <a:ea typeface="Calibri" panose="020F0502020204030204" pitchFamily="34" charset="0"/>
                <a:cs typeface="Calibri Light" panose="020F0302020204030204" pitchFamily="34" charset="0"/>
              </a:rPr>
              <a:t>Develop a spatially explicit set of water equity indicators using data.</a:t>
            </a:r>
          </a:p>
          <a:p>
            <a:endParaRPr lang="en-US" sz="2200" dirty="0">
              <a:latin typeface="Calibri Light" panose="020F0302020204030204" pitchFamily="34" charset="0"/>
              <a:ea typeface="Calibri" panose="020F0502020204030204" pitchFamily="34" charset="0"/>
              <a:cs typeface="Calibri Light" panose="020F0302020204030204" pitchFamily="34" charset="0"/>
            </a:endParaRPr>
          </a:p>
          <a:p>
            <a:pPr lvl="1"/>
            <a:r>
              <a:rPr lang="en-US" sz="1800" dirty="0">
                <a:latin typeface="Calibri Light" panose="020F0302020204030204" pitchFamily="34" charset="0"/>
                <a:ea typeface="Calibri" panose="020F0502020204030204" pitchFamily="34" charset="0"/>
                <a:cs typeface="Calibri Light" panose="020F0302020204030204" pitchFamily="34" charset="0"/>
              </a:rPr>
              <a:t>For example, Xylem inc. has created indicators to evaluate the historical and predictive rates of water main breaks, sewer overflows, water quality, shut-offs, lead service lines and private property flooding trends.</a:t>
            </a:r>
          </a:p>
          <a:p>
            <a:pPr lvl="1"/>
            <a:r>
              <a:rPr lang="en-US" sz="1800" dirty="0">
                <a:latin typeface="Calibri Light" panose="020F0302020204030204" pitchFamily="34" charset="0"/>
                <a:ea typeface="Calibri" panose="020F0502020204030204" pitchFamily="34" charset="0"/>
                <a:cs typeface="Calibri Light" panose="020F0302020204030204" pitchFamily="34" charset="0"/>
              </a:rPr>
              <a:t>This can help determine not only where low service hot spots are, but what the utility is doing to address this issue and where investment would have the greatest impact. </a:t>
            </a:r>
          </a:p>
          <a:p>
            <a:endParaRPr lang="en-US" sz="2200" dirty="0">
              <a:latin typeface="Calibri Light" panose="020F0302020204030204" pitchFamily="34" charset="0"/>
              <a:ea typeface="Calibri" panose="020F0502020204030204" pitchFamily="34" charset="0"/>
              <a:cs typeface="Calibri Light" panose="020F0302020204030204" pitchFamily="34" charset="0"/>
            </a:endParaRPr>
          </a:p>
          <a:p>
            <a:r>
              <a:rPr lang="en-US" sz="2200" dirty="0">
                <a:latin typeface="+mj-lt"/>
              </a:rPr>
              <a:t>Collect disaggregated data to identify natural trends.</a:t>
            </a:r>
            <a:endParaRPr lang="fr-CA" sz="2200" dirty="0">
              <a:latin typeface="+mj-lt"/>
            </a:endParaRPr>
          </a:p>
        </p:txBody>
      </p:sp>
    </p:spTree>
    <p:extLst>
      <p:ext uri="{BB962C8B-B14F-4D97-AF65-F5344CB8AC3E}">
        <p14:creationId xmlns:p14="http://schemas.microsoft.com/office/powerpoint/2010/main" val="3817426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0068AC"/>
          </a:solidFill>
        </p:spPr>
        <p:txBody>
          <a:bodyPr>
            <a:normAutofit/>
          </a:bodyPr>
          <a:lstStyle/>
          <a:p>
            <a:pPr algn="ctr"/>
            <a:r>
              <a:rPr lang="en-US" sz="2500" b="1" dirty="0">
                <a:solidFill>
                  <a:schemeClr val="bg1"/>
                </a:solidFill>
              </a:rPr>
              <a:t>Sustainably Financing Levels of Service</a:t>
            </a:r>
            <a:endParaRPr lang="fr-CA" sz="2500" b="1" dirty="0">
              <a:solidFill>
                <a:schemeClr val="bg1"/>
              </a:solidFill>
            </a:endParaRPr>
          </a:p>
        </p:txBody>
      </p:sp>
      <p:sp>
        <p:nvSpPr>
          <p:cNvPr id="3" name="Content Placeholder 2">
            <a:extLst>
              <a:ext uri="{FF2B5EF4-FFF2-40B4-BE49-F238E27FC236}">
                <a16:creationId xmlns:a16="http://schemas.microsoft.com/office/drawing/2014/main" id="{E6AF4206-C153-477E-B86F-01D908576D6E}"/>
              </a:ext>
            </a:extLst>
          </p:cNvPr>
          <p:cNvSpPr>
            <a:spLocks noGrp="1"/>
          </p:cNvSpPr>
          <p:nvPr>
            <p:ph idx="1"/>
          </p:nvPr>
        </p:nvSpPr>
        <p:spPr>
          <a:xfrm>
            <a:off x="530551" y="1005229"/>
            <a:ext cx="11151549" cy="5446846"/>
          </a:xfrm>
        </p:spPr>
        <p:txBody>
          <a:bodyPr>
            <a:normAutofit/>
          </a:bodyPr>
          <a:lstStyle/>
          <a:p>
            <a:r>
              <a:rPr lang="en-US" sz="2200" dirty="0">
                <a:effectLst/>
                <a:latin typeface="Calibri Light" panose="020F0302020204030204" pitchFamily="34" charset="0"/>
                <a:ea typeface="Calibri" panose="020F0502020204030204" pitchFamily="34" charset="0"/>
                <a:cs typeface="Calibri Light" panose="020F0302020204030204" pitchFamily="34" charset="0"/>
              </a:rPr>
              <a:t>Finding the political will and public/council support to finance appropriate levels of service in the near and long-term is essential, but also a key challenge for many municipalities. Since most water infrastructure is buried, there is a disconnect </a:t>
            </a:r>
            <a:r>
              <a:rPr lang="en-US" sz="2200" dirty="0">
                <a:effectLst/>
                <a:highlight>
                  <a:srgbClr val="FFFBF7"/>
                </a:highlight>
                <a:latin typeface="Calibri Light" panose="020F0302020204030204" pitchFamily="34" charset="0"/>
                <a:ea typeface="Calibri" panose="020F0502020204030204" pitchFamily="34" charset="0"/>
                <a:cs typeface="Calibri Light" panose="020F0302020204030204" pitchFamily="34" charset="0"/>
              </a:rPr>
              <a:t>between public awareness and water utility services.</a:t>
            </a:r>
          </a:p>
          <a:p>
            <a:endParaRPr lang="en-US" sz="2200" dirty="0">
              <a:effectLst/>
              <a:highlight>
                <a:srgbClr val="FFFF00"/>
              </a:highlight>
              <a:latin typeface="Calibri Light" panose="020F0302020204030204" pitchFamily="34" charset="0"/>
              <a:ea typeface="Calibri" panose="020F0502020204030204" pitchFamily="34" charset="0"/>
              <a:cs typeface="Calibri Light" panose="020F0302020204030204" pitchFamily="34" charset="0"/>
            </a:endParaRPr>
          </a:p>
          <a:p>
            <a:r>
              <a:rPr lang="en-US" sz="2200" b="1" dirty="0">
                <a:effectLst/>
                <a:latin typeface="Calibri Light" panose="020F0302020204030204" pitchFamily="34" charset="0"/>
                <a:ea typeface="Calibri" panose="020F0502020204030204" pitchFamily="34" charset="0"/>
                <a:cs typeface="Calibri Light" panose="020F0302020204030204" pitchFamily="34" charset="0"/>
              </a:rPr>
              <a:t>Aligning levels of service with long-term financial planning is critical in assessing the value of investments and identifying gaps.</a:t>
            </a:r>
          </a:p>
          <a:p>
            <a:endParaRPr lang="en-US" sz="2200" b="1"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dirty="0">
                <a:effectLst/>
                <a:latin typeface="Calibri Light" panose="020F0302020204030204" pitchFamily="34" charset="0"/>
                <a:ea typeface="Calibri" panose="020F0502020204030204" pitchFamily="34" charset="0"/>
                <a:cs typeface="Calibri Light" panose="020F0302020204030204" pitchFamily="34" charset="0"/>
              </a:rPr>
              <a:t>Many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municipalities struggle to justify the capital investment required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for necessary upgrades/improvements to maintain or establish levels of service.</a:t>
            </a:r>
          </a:p>
          <a:p>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dirty="0">
                <a:effectLst/>
                <a:latin typeface="Calibri Light" panose="020F0302020204030204" pitchFamily="34" charset="0"/>
                <a:ea typeface="Calibri" panose="020F0502020204030204" pitchFamily="34" charset="0"/>
                <a:cs typeface="Calibri Light" panose="020F0302020204030204" pitchFamily="34" charset="0"/>
              </a:rPr>
              <a:t>Most water, wastewater and stormwater utilities across Canada prioritize keeping assets in a state-of-good-repair. As such,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competing priorities within the utility present challenges for fairly allocating staff time, capacity and resources</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a:t>
            </a:r>
            <a:endParaRPr lang="fr-CA" sz="22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fr-CA" sz="2200" dirty="0"/>
          </a:p>
        </p:txBody>
      </p:sp>
    </p:spTree>
    <p:extLst>
      <p:ext uri="{BB962C8B-B14F-4D97-AF65-F5344CB8AC3E}">
        <p14:creationId xmlns:p14="http://schemas.microsoft.com/office/powerpoint/2010/main" val="424694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0068AC"/>
          </a:solidFill>
        </p:spPr>
        <p:txBody>
          <a:bodyPr>
            <a:normAutofit/>
          </a:bodyPr>
          <a:lstStyle/>
          <a:p>
            <a:pPr algn="ctr"/>
            <a:r>
              <a:rPr lang="en-US" sz="2500" b="1" dirty="0">
                <a:solidFill>
                  <a:schemeClr val="bg1"/>
                </a:solidFill>
              </a:rPr>
              <a:t>Sustainably Financing Levels of Service</a:t>
            </a:r>
            <a:endParaRPr lang="fr-CA" sz="2500" b="1" dirty="0">
              <a:solidFill>
                <a:schemeClr val="bg1"/>
              </a:solidFill>
            </a:endParaRPr>
          </a:p>
        </p:txBody>
      </p:sp>
      <p:sp>
        <p:nvSpPr>
          <p:cNvPr id="3" name="Content Placeholder 2">
            <a:extLst>
              <a:ext uri="{FF2B5EF4-FFF2-40B4-BE49-F238E27FC236}">
                <a16:creationId xmlns:a16="http://schemas.microsoft.com/office/drawing/2014/main" id="{E6AF4206-C153-477E-B86F-01D908576D6E}"/>
              </a:ext>
            </a:extLst>
          </p:cNvPr>
          <p:cNvSpPr>
            <a:spLocks noGrp="1"/>
          </p:cNvSpPr>
          <p:nvPr>
            <p:ph idx="1"/>
          </p:nvPr>
        </p:nvSpPr>
        <p:spPr>
          <a:xfrm>
            <a:off x="530551" y="1005229"/>
            <a:ext cx="11151549" cy="2957171"/>
          </a:xfrm>
        </p:spPr>
        <p:txBody>
          <a:bodyPr>
            <a:normAutofit/>
          </a:bodyPr>
          <a:lstStyle/>
          <a:p>
            <a:r>
              <a:rPr lang="en-US" sz="2200" dirty="0">
                <a:effectLst/>
                <a:latin typeface="Calibri Light" panose="020F0302020204030204" pitchFamily="34" charset="0"/>
                <a:ea typeface="Calibri" panose="020F0502020204030204" pitchFamily="34" charset="0"/>
                <a:cs typeface="Calibri Light" panose="020F0302020204030204" pitchFamily="34" charset="0"/>
              </a:rPr>
              <a:t>Finding a balance between assets, financials, operations and customer expectations is critical to sustainable utility management. This is especially important in the context of changing customer expectations and competing priorities.</a:t>
            </a:r>
          </a:p>
          <a:p>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dirty="0">
                <a:effectLst/>
                <a:latin typeface="Calibri Light" panose="020F0302020204030204" pitchFamily="34" charset="0"/>
                <a:ea typeface="Calibri" panose="020F0502020204030204" pitchFamily="34" charset="0"/>
                <a:cs typeface="Calibri Light" panose="020F0302020204030204" pitchFamily="34" charset="0"/>
              </a:rPr>
              <a:t>The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COVID-19 pandemic has resulted in a shift in expenditures and employee capacity</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 Some municipalities are challenged with finding the resources to respond to the pandemic while simultaneously committing resources to advance other vital initiatives.</a:t>
            </a:r>
            <a:endParaRPr lang="fr-CA" sz="22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fr-CA" sz="2200" dirty="0"/>
          </a:p>
        </p:txBody>
      </p:sp>
      <p:sp>
        <p:nvSpPr>
          <p:cNvPr id="4" name="Content Placeholder 2">
            <a:extLst>
              <a:ext uri="{FF2B5EF4-FFF2-40B4-BE49-F238E27FC236}">
                <a16:creationId xmlns:a16="http://schemas.microsoft.com/office/drawing/2014/main" id="{F85F0ABC-0808-4338-A5D0-29E0019422BA}"/>
              </a:ext>
            </a:extLst>
          </p:cNvPr>
          <p:cNvSpPr txBox="1">
            <a:spLocks/>
          </p:cNvSpPr>
          <p:nvPr/>
        </p:nvSpPr>
        <p:spPr>
          <a:xfrm>
            <a:off x="530551" y="4114800"/>
            <a:ext cx="11151550" cy="2509268"/>
          </a:xfrm>
          <a:prstGeom prst="rect">
            <a:avLst/>
          </a:prstGeom>
          <a:solidFill>
            <a:schemeClr val="accent5">
              <a:lumMod val="20000"/>
              <a:lumOff val="80000"/>
            </a:schemeClr>
          </a:solidFill>
          <a:ln w="22225">
            <a:solidFill>
              <a:srgbClr val="0067AB"/>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rgbClr val="0057A3"/>
                </a:solidFill>
                <a:latin typeface="Calibri Light" panose="020F0302020204030204" pitchFamily="34" charset="0"/>
                <a:ea typeface="Calibri" panose="020F0502020204030204" pitchFamily="34" charset="0"/>
                <a:cs typeface="Calibri Light" panose="020F0302020204030204" pitchFamily="34" charset="0"/>
              </a:rPr>
              <a:t>Potential Strategies</a:t>
            </a:r>
          </a:p>
          <a:p>
            <a:r>
              <a:rPr lang="en-US" sz="2200" dirty="0">
                <a:latin typeface="Calibri Light" panose="020F0302020204030204" pitchFamily="34" charset="0"/>
                <a:ea typeface="Calibri" panose="020F0502020204030204" pitchFamily="34" charset="0"/>
                <a:cs typeface="Calibri Light" panose="020F0302020204030204" pitchFamily="34" charset="0"/>
              </a:rPr>
              <a:t>Some utilities use an approach of aligning utility priorities with the municipal plans (e.g. Climate Action Plans, Asset Management Plans, Long-Term Financial Plans, etc.). Initiatives implemented may not always remain the top priority as other emerging issues (e.g. wildfires, ice storms, etc.). So, to compensate for this, a utility can ensure it uses similar and aligned frameworks as the other programs/services it might compete with.</a:t>
            </a:r>
          </a:p>
          <a:p>
            <a:endParaRPr lang="en-US" sz="2200" b="1" dirty="0">
              <a:solidFill>
                <a:srgbClr val="0057A3"/>
              </a:solidFill>
              <a:latin typeface="Calibri Light" panose="020F0302020204030204" pitchFamily="34" charset="0"/>
              <a:ea typeface="Calibri" panose="020F0502020204030204" pitchFamily="34" charset="0"/>
              <a:cs typeface="Calibri Light" panose="020F0302020204030204" pitchFamily="34" charset="0"/>
            </a:endParaRPr>
          </a:p>
        </p:txBody>
      </p:sp>
    </p:spTree>
    <p:extLst>
      <p:ext uri="{BB962C8B-B14F-4D97-AF65-F5344CB8AC3E}">
        <p14:creationId xmlns:p14="http://schemas.microsoft.com/office/powerpoint/2010/main" val="4181905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114799"/>
          </a:xfrm>
          <a:solidFill>
            <a:srgbClr val="0068AC"/>
          </a:solidFill>
        </p:spPr>
        <p:txBody>
          <a:bodyPr>
            <a:noAutofit/>
          </a:bodyPr>
          <a:lstStyle/>
          <a:p>
            <a:pPr>
              <a:spcBef>
                <a:spcPts val="3000"/>
              </a:spcBef>
            </a:pPr>
            <a:r>
              <a:rPr lang="en-CA" sz="3300" b="1" dirty="0">
                <a:solidFill>
                  <a:schemeClr val="bg1"/>
                </a:solidFill>
                <a:latin typeface="Calibri Light" panose="020F0302020204030204" pitchFamily="34" charset="0"/>
                <a:cs typeface="Calibri Light" panose="020F0302020204030204" pitchFamily="34" charset="0"/>
              </a:rPr>
              <a:t>Unique and meaningful peer-to-peer sharing opportunities on emerging strategic issues.</a:t>
            </a:r>
          </a:p>
          <a:p>
            <a:r>
              <a:rPr lang="en-CA" sz="3300" b="1" dirty="0">
                <a:solidFill>
                  <a:schemeClr val="bg1"/>
                </a:solidFill>
                <a:latin typeface="Calibri Light" panose="020F0302020204030204" pitchFamily="34" charset="0"/>
                <a:cs typeface="Calibri Light" panose="020F0302020204030204" pitchFamily="34" charset="0"/>
              </a:rPr>
              <a:t>Environment for confidential dialogue among participating senior municipal/utility managers.</a:t>
            </a:r>
          </a:p>
          <a:p>
            <a:r>
              <a:rPr lang="en-CA" sz="3300" b="1" dirty="0">
                <a:solidFill>
                  <a:schemeClr val="bg1"/>
                </a:solidFill>
                <a:latin typeface="Calibri Light" panose="020F0302020204030204" pitchFamily="34" charset="0"/>
                <a:cs typeface="Calibri Light" panose="020F0302020204030204" pitchFamily="34" charset="0"/>
              </a:rPr>
              <a:t>Leading experts to share their knowledge.</a:t>
            </a:r>
          </a:p>
          <a:p>
            <a:r>
              <a:rPr lang="en-CA" sz="3300" b="1" dirty="0">
                <a:solidFill>
                  <a:schemeClr val="bg1"/>
                </a:solidFill>
                <a:latin typeface="Calibri Light" panose="020F0302020204030204" pitchFamily="34" charset="0"/>
                <a:cs typeface="Calibri Light" panose="020F0302020204030204" pitchFamily="34" charset="0"/>
              </a:rPr>
              <a:t>Deep dive discussions on topics directed by the group.</a:t>
            </a:r>
          </a:p>
          <a:p>
            <a:r>
              <a:rPr lang="en-CA" sz="3300" b="1" dirty="0">
                <a:solidFill>
                  <a:schemeClr val="bg1"/>
                </a:solidFill>
                <a:latin typeface="Calibri Light" panose="020F0302020204030204" pitchFamily="34" charset="0"/>
                <a:cs typeface="Calibri Light" panose="020F0302020204030204" pitchFamily="34" charset="0"/>
              </a:rPr>
              <a:t>Critical takeaways used to shape future Consortium initiatives. </a:t>
            </a:r>
            <a:endParaRPr lang="en-US" sz="3300" b="1" dirty="0">
              <a:solidFill>
                <a:schemeClr val="bg1"/>
              </a:solidFill>
              <a:latin typeface="Calibri Light" panose="020F0302020204030204" pitchFamily="34" charset="0"/>
              <a:cs typeface="Calibri Light" panose="020F0302020204030204" pitchFamily="34" charset="0"/>
            </a:endParaRPr>
          </a:p>
        </p:txBody>
      </p:sp>
      <p:sp>
        <p:nvSpPr>
          <p:cNvPr id="4" name="Subtitle 2">
            <a:extLst>
              <a:ext uri="{FF2B5EF4-FFF2-40B4-BE49-F238E27FC236}">
                <a16:creationId xmlns:a16="http://schemas.microsoft.com/office/drawing/2014/main" id="{C2090B14-B220-486B-8811-E835FC76A3E5}"/>
              </a:ext>
            </a:extLst>
          </p:cNvPr>
          <p:cNvSpPr txBox="1">
            <a:spLocks/>
          </p:cNvSpPr>
          <p:nvPr/>
        </p:nvSpPr>
        <p:spPr>
          <a:xfrm>
            <a:off x="609600" y="838201"/>
            <a:ext cx="10972800" cy="762000"/>
          </a:xfrm>
          <a:prstGeom prst="rect">
            <a:avLst/>
          </a:prstGeom>
          <a:solidFill>
            <a:schemeClr val="accent2">
              <a:lumMod val="20000"/>
              <a:lumOff val="80000"/>
            </a:schemeClr>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CA" sz="4800" b="1" dirty="0">
                <a:solidFill>
                  <a:srgbClr val="0067AB"/>
                </a:solidFill>
                <a:latin typeface="Calibri" panose="020F0502020204030204" pitchFamily="34" charset="0"/>
                <a:ea typeface="+mn-ea"/>
                <a:cs typeface="+mn-cs"/>
              </a:rPr>
              <a:t>CWN Strategic Sharing Groups</a:t>
            </a:r>
            <a:endParaRPr kumimoji="0" lang="en-US" sz="26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3241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0338B92D-73C4-43C5-8331-860211EFD9F4}"/>
              </a:ext>
            </a:extLst>
          </p:cNvPr>
          <p:cNvSpPr>
            <a:spLocks noGrp="1"/>
          </p:cNvSpPr>
          <p:nvPr>
            <p:ph type="title"/>
          </p:nvPr>
        </p:nvSpPr>
        <p:spPr>
          <a:xfrm>
            <a:off x="0" y="0"/>
            <a:ext cx="12192000" cy="1143000"/>
          </a:xfrm>
        </p:spPr>
        <p:txBody>
          <a:bodyPr>
            <a:normAutofit/>
          </a:bodyPr>
          <a:lstStyle/>
          <a:p>
            <a:r>
              <a:rPr lang="en-US" b="1" dirty="0">
                <a:solidFill>
                  <a:srgbClr val="0067AB"/>
                </a:solidFill>
                <a:latin typeface="Calibri" panose="020F0502020204030204" pitchFamily="34" charset="0"/>
                <a:ea typeface="+mn-ea"/>
                <a:cs typeface="+mn-cs"/>
              </a:rPr>
              <a:t>Overarching Themes</a:t>
            </a:r>
          </a:p>
        </p:txBody>
      </p:sp>
      <p:graphicFrame>
        <p:nvGraphicFramePr>
          <p:cNvPr id="2" name="Diagram 1">
            <a:extLst>
              <a:ext uri="{FF2B5EF4-FFF2-40B4-BE49-F238E27FC236}">
                <a16:creationId xmlns:a16="http://schemas.microsoft.com/office/drawing/2014/main" id="{B7382E0D-CA91-4739-90B4-7D9928AAD30D}"/>
              </a:ext>
            </a:extLst>
          </p:cNvPr>
          <p:cNvGraphicFramePr/>
          <p:nvPr>
            <p:extLst>
              <p:ext uri="{D42A27DB-BD31-4B8C-83A1-F6EECF244321}">
                <p14:modId xmlns:p14="http://schemas.microsoft.com/office/powerpoint/2010/main" val="2434965524"/>
              </p:ext>
            </p:extLst>
          </p:nvPr>
        </p:nvGraphicFramePr>
        <p:xfrm>
          <a:off x="1143000" y="719666"/>
          <a:ext cx="96774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8819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76B243"/>
          </a:solidFill>
        </p:spPr>
        <p:txBody>
          <a:bodyPr>
            <a:normAutofit/>
          </a:bodyPr>
          <a:lstStyle/>
          <a:p>
            <a:pPr algn="ctr"/>
            <a:r>
              <a:rPr lang="en-US" sz="2500" b="1" dirty="0">
                <a:solidFill>
                  <a:schemeClr val="bg1"/>
                </a:solidFill>
              </a:rPr>
              <a:t>Cross-Departmental and Cross-Sectoral Collaboration, Coordination, and Internal Engagement</a:t>
            </a:r>
            <a:endParaRPr lang="fr-CA" sz="2500" b="1" dirty="0">
              <a:solidFill>
                <a:schemeClr val="bg1"/>
              </a:solidFill>
            </a:endParaRPr>
          </a:p>
        </p:txBody>
      </p:sp>
      <p:sp>
        <p:nvSpPr>
          <p:cNvPr id="3" name="Content Placeholder 2">
            <a:extLst>
              <a:ext uri="{FF2B5EF4-FFF2-40B4-BE49-F238E27FC236}">
                <a16:creationId xmlns:a16="http://schemas.microsoft.com/office/drawing/2014/main" id="{E6AF4206-C153-477E-B86F-01D908576D6E}"/>
              </a:ext>
            </a:extLst>
          </p:cNvPr>
          <p:cNvSpPr>
            <a:spLocks noGrp="1"/>
          </p:cNvSpPr>
          <p:nvPr>
            <p:ph idx="1"/>
          </p:nvPr>
        </p:nvSpPr>
        <p:spPr>
          <a:xfrm>
            <a:off x="530551" y="1005229"/>
            <a:ext cx="11151549" cy="5446846"/>
          </a:xfrm>
        </p:spPr>
        <p:txBody>
          <a:bodyPr>
            <a:normAutofit lnSpcReduction="10000"/>
          </a:bodyPr>
          <a:lstStyle/>
          <a:p>
            <a:r>
              <a:rPr lang="en-US" sz="2200" dirty="0">
                <a:effectLst/>
                <a:latin typeface="Calibri Light" panose="020F0302020204030204" pitchFamily="34" charset="0"/>
                <a:ea typeface="Calibri" panose="020F0502020204030204" pitchFamily="34" charset="0"/>
                <a:cs typeface="Calibri Light" panose="020F0302020204030204" pitchFamily="34" charset="0"/>
              </a:rPr>
              <a:t>Successfully embracing a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culture of levels of service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across the organization requires creating a line of sight between organizational purpose and performance measures. </a:t>
            </a:r>
          </a:p>
          <a:p>
            <a:endParaRPr lang="fr-CA" sz="2200"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b="1" dirty="0">
                <a:effectLst/>
                <a:latin typeface="Calibri Light" panose="020F0302020204030204" pitchFamily="34" charset="0"/>
                <a:ea typeface="Calibri" panose="020F0502020204030204" pitchFamily="34" charset="0"/>
                <a:cs typeface="Calibri Light" panose="020F0302020204030204" pitchFamily="34" charset="0"/>
              </a:rPr>
              <a:t>Crossing organizational silos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is critical in creating a common understanding across the utility and identifying important links between technical, corporate and customer levels of service.</a:t>
            </a:r>
          </a:p>
          <a:p>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b="1" dirty="0">
                <a:effectLst/>
                <a:latin typeface="Calibri Light" panose="020F0302020204030204" pitchFamily="34" charset="0"/>
                <a:ea typeface="Calibri" panose="020F0502020204030204" pitchFamily="34" charset="0"/>
                <a:cs typeface="Calibri Light" panose="020F0302020204030204" pitchFamily="34" charset="0"/>
              </a:rPr>
              <a:t>Collaborating across departments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for data management, analysis, resources and planning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can help reduce the transfer of information</a:t>
            </a:r>
            <a:r>
              <a:rPr lang="en-US" sz="2200" b="1" dirty="0">
                <a:latin typeface="Calibri Light" panose="020F0302020204030204" pitchFamily="34" charset="0"/>
                <a:ea typeface="Calibri" panose="020F0502020204030204" pitchFamily="34" charset="0"/>
                <a:cs typeface="Calibri Light" panose="020F0302020204030204" pitchFamily="34" charset="0"/>
              </a:rPr>
              <a:t>. </a:t>
            </a:r>
            <a:r>
              <a:rPr lang="en-US" sz="2200" dirty="0">
                <a:latin typeface="Calibri Light" panose="020F0302020204030204" pitchFamily="34" charset="0"/>
                <a:ea typeface="Calibri" panose="020F0502020204030204" pitchFamily="34" charset="0"/>
                <a:cs typeface="Calibri Light" panose="020F0302020204030204" pitchFamily="34" charset="0"/>
              </a:rPr>
              <a:t>It can also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create more direct data collection and input,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leading to more effective planning and prioritization processes.</a:t>
            </a:r>
          </a:p>
          <a:p>
            <a:endParaRPr lang="en-US" sz="2200" b="1"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b="1" dirty="0">
                <a:effectLst/>
                <a:latin typeface="Calibri Light" panose="020F0302020204030204" pitchFamily="34" charset="0"/>
                <a:ea typeface="Calibri" panose="020F0502020204030204" pitchFamily="34" charset="0"/>
                <a:cs typeface="Calibri Light" panose="020F0302020204030204" pitchFamily="34" charset="0"/>
              </a:rPr>
              <a:t>Regular and consistent, cross-departmental collaboration and employee engagement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are essential to effectively move forward with levels of service development.</a:t>
            </a:r>
          </a:p>
          <a:p>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pPr algn="just"/>
            <a:r>
              <a:rPr lang="en-US" sz="2200" dirty="0">
                <a:effectLst/>
                <a:latin typeface="Calibri Light" panose="020F0302020204030204" pitchFamily="34" charset="0"/>
                <a:ea typeface="Calibri" panose="020F0502020204030204" pitchFamily="34" charset="0"/>
                <a:cs typeface="Calibri Light" panose="020F0302020204030204" pitchFamily="34" charset="0"/>
              </a:rPr>
              <a:t>Successfully embracing a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culture of levels of service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across the organization requires creating a line of sight between organizational purpose and performance measures and taking a top-down and bottom-up approach. </a:t>
            </a:r>
            <a:endParaRPr lang="fr-CA" sz="2200" dirty="0">
              <a:effectLst/>
              <a:latin typeface="Calibri Light" panose="020F0302020204030204" pitchFamily="34" charset="0"/>
              <a:ea typeface="Calibri" panose="020F0502020204030204" pitchFamily="34" charset="0"/>
              <a:cs typeface="Calibri Light" panose="020F0302020204030204" pitchFamily="34" charset="0"/>
            </a:endParaRPr>
          </a:p>
          <a:p>
            <a:pPr algn="just"/>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pPr algn="just"/>
            <a:endParaRPr lang="en-US" sz="2200" b="1" dirty="0">
              <a:effectLst/>
              <a:latin typeface="Calibri Light" panose="020F0302020204030204" pitchFamily="34" charset="0"/>
              <a:ea typeface="Calibri" panose="020F0502020204030204" pitchFamily="34" charset="0"/>
              <a:cs typeface="Calibri Light" panose="020F0302020204030204" pitchFamily="34" charset="0"/>
            </a:endParaRPr>
          </a:p>
        </p:txBody>
      </p:sp>
    </p:spTree>
    <p:extLst>
      <p:ext uri="{BB962C8B-B14F-4D97-AF65-F5344CB8AC3E}">
        <p14:creationId xmlns:p14="http://schemas.microsoft.com/office/powerpoint/2010/main" val="669636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76B243"/>
          </a:solidFill>
        </p:spPr>
        <p:txBody>
          <a:bodyPr>
            <a:normAutofit/>
          </a:bodyPr>
          <a:lstStyle/>
          <a:p>
            <a:pPr algn="ctr"/>
            <a:r>
              <a:rPr lang="en-US" sz="2500" b="1" dirty="0">
                <a:solidFill>
                  <a:schemeClr val="bg1"/>
                </a:solidFill>
              </a:rPr>
              <a:t>Cross-Departmental and Cross-Sectoral Collaboration, Coordination, and Internal Engagement</a:t>
            </a:r>
            <a:endParaRPr lang="fr-CA" sz="2500" b="1" dirty="0">
              <a:solidFill>
                <a:schemeClr val="bg1"/>
              </a:solidFill>
            </a:endParaRPr>
          </a:p>
        </p:txBody>
      </p:sp>
      <p:sp>
        <p:nvSpPr>
          <p:cNvPr id="3" name="Content Placeholder 2">
            <a:extLst>
              <a:ext uri="{FF2B5EF4-FFF2-40B4-BE49-F238E27FC236}">
                <a16:creationId xmlns:a16="http://schemas.microsoft.com/office/drawing/2014/main" id="{E6AF4206-C153-477E-B86F-01D908576D6E}"/>
              </a:ext>
            </a:extLst>
          </p:cNvPr>
          <p:cNvSpPr>
            <a:spLocks noGrp="1"/>
          </p:cNvSpPr>
          <p:nvPr>
            <p:ph idx="1"/>
          </p:nvPr>
        </p:nvSpPr>
        <p:spPr>
          <a:xfrm>
            <a:off x="530551" y="1005229"/>
            <a:ext cx="11151549" cy="2347571"/>
          </a:xfrm>
        </p:spPr>
        <p:txBody>
          <a:bodyPr>
            <a:normAutofit/>
          </a:bodyPr>
          <a:lstStyle/>
          <a:p>
            <a:pPr algn="just"/>
            <a:r>
              <a:rPr lang="en-US" sz="2200" b="1" dirty="0">
                <a:effectLst/>
                <a:latin typeface="Calibri Light" panose="020F0302020204030204" pitchFamily="34" charset="0"/>
                <a:ea typeface="Calibri" panose="020F0502020204030204" pitchFamily="34" charset="0"/>
                <a:cs typeface="Calibri Light" panose="020F0302020204030204" pitchFamily="34" charset="0"/>
              </a:rPr>
              <a:t>Crossing organizational silos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is critical in creating a common understanding of levels of service across the utility and identifying important links between technical, corporate and customer service levels.</a:t>
            </a:r>
          </a:p>
          <a:p>
            <a:pPr algn="just"/>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pPr algn="just"/>
            <a:r>
              <a:rPr lang="en-US" sz="2200" b="1" dirty="0">
                <a:effectLst/>
                <a:latin typeface="Calibri Light" panose="020F0302020204030204" pitchFamily="34" charset="0"/>
                <a:ea typeface="Calibri" panose="020F0502020204030204" pitchFamily="34" charset="0"/>
                <a:cs typeface="Calibri Light" panose="020F0302020204030204" pitchFamily="34" charset="0"/>
              </a:rPr>
              <a:t>Regular and consistent, cross-departmental collaboration and employee engagement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are essential to effectively move forward with levels of service development.</a:t>
            </a:r>
          </a:p>
          <a:p>
            <a:pPr algn="just"/>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pPr algn="just"/>
            <a:endParaRPr lang="en-US" sz="2200" b="1" dirty="0">
              <a:effectLst/>
              <a:latin typeface="Calibri Light" panose="020F0302020204030204" pitchFamily="34" charset="0"/>
              <a:ea typeface="Calibri" panose="020F0502020204030204" pitchFamily="34" charset="0"/>
              <a:cs typeface="Calibri Light" panose="020F0302020204030204" pitchFamily="34" charset="0"/>
            </a:endParaRPr>
          </a:p>
        </p:txBody>
      </p:sp>
      <p:sp>
        <p:nvSpPr>
          <p:cNvPr id="7" name="Content Placeholder 2">
            <a:extLst>
              <a:ext uri="{FF2B5EF4-FFF2-40B4-BE49-F238E27FC236}">
                <a16:creationId xmlns:a16="http://schemas.microsoft.com/office/drawing/2014/main" id="{AFF6F8D3-6D69-4A08-B4BD-1AE06A90143A}"/>
              </a:ext>
            </a:extLst>
          </p:cNvPr>
          <p:cNvSpPr txBox="1">
            <a:spLocks/>
          </p:cNvSpPr>
          <p:nvPr/>
        </p:nvSpPr>
        <p:spPr>
          <a:xfrm>
            <a:off x="530551" y="3429000"/>
            <a:ext cx="11151550" cy="3195068"/>
          </a:xfrm>
          <a:prstGeom prst="rect">
            <a:avLst/>
          </a:prstGeom>
          <a:solidFill>
            <a:schemeClr val="accent6">
              <a:lumMod val="20000"/>
              <a:lumOff val="80000"/>
            </a:schemeClr>
          </a:solidFill>
          <a:ln w="28575">
            <a:solidFill>
              <a:srgbClr val="76B243"/>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latin typeface="Calibri Light" panose="020F0302020204030204" pitchFamily="34" charset="0"/>
                <a:ea typeface="Calibri" panose="020F0502020204030204" pitchFamily="34" charset="0"/>
                <a:cs typeface="Calibri Light" panose="020F0302020204030204" pitchFamily="34" charset="0"/>
              </a:rPr>
              <a:t>Potential Strategies</a:t>
            </a:r>
            <a:endParaRPr lang="en-US" sz="2200" dirty="0">
              <a:latin typeface="Calibri Light" panose="020F0302020204030204" pitchFamily="34" charset="0"/>
              <a:ea typeface="Calibri" panose="020F0502020204030204" pitchFamily="34" charset="0"/>
              <a:cs typeface="Calibri Light" panose="020F0302020204030204" pitchFamily="34" charset="0"/>
            </a:endParaRPr>
          </a:p>
          <a:p>
            <a:r>
              <a:rPr lang="en-US" sz="2200" dirty="0">
                <a:latin typeface="Calibri Light" panose="020F0302020204030204" pitchFamily="34" charset="0"/>
                <a:ea typeface="Calibri" panose="020F0502020204030204" pitchFamily="34" charset="0"/>
                <a:cs typeface="Calibri Light" panose="020F0302020204030204" pitchFamily="34" charset="0"/>
              </a:rPr>
              <a:t>Ensure there is a voice at the table from every department when deciding on the direction and scope of corporate actions.</a:t>
            </a:r>
          </a:p>
          <a:p>
            <a:endParaRPr lang="en-US" sz="2200" dirty="0">
              <a:latin typeface="Calibri Light" panose="020F0302020204030204" pitchFamily="34" charset="0"/>
              <a:ea typeface="Calibri" panose="020F0502020204030204" pitchFamily="34" charset="0"/>
              <a:cs typeface="Calibri Light" panose="020F0302020204030204" pitchFamily="34" charset="0"/>
            </a:endParaRPr>
          </a:p>
          <a:p>
            <a:r>
              <a:rPr lang="en-US" sz="2200" b="1" dirty="0">
                <a:effectLst/>
                <a:latin typeface="Calibri Light" panose="020F0302020204030204" pitchFamily="34" charset="0"/>
                <a:ea typeface="Calibri" panose="020F0502020204030204" pitchFamily="34" charset="0"/>
                <a:cs typeface="Calibri Light" panose="020F0302020204030204" pitchFamily="34" charset="0"/>
              </a:rPr>
              <a:t>Collaborate across departments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for data management, analysis, resources and planning.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It can help reduce the transfer of information</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 and create more direct data collection and input,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leading to more effective planning and prioritization processes.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This can be approached by bringing </a:t>
            </a:r>
            <a:r>
              <a:rPr lang="en-US" sz="2200" dirty="0">
                <a:latin typeface="Calibri Light" panose="020F0302020204030204" pitchFamily="34" charset="0"/>
                <a:ea typeface="Calibri" panose="020F0502020204030204" pitchFamily="34" charset="0"/>
                <a:cs typeface="Calibri Light" panose="020F0302020204030204" pitchFamily="34" charset="0"/>
              </a:rPr>
              <a:t>departments together at the corporate level to collectively address the culture before breaking into smaller service groups to balance priorities.</a:t>
            </a:r>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p:txBody>
      </p:sp>
    </p:spTree>
    <p:extLst>
      <p:ext uri="{BB962C8B-B14F-4D97-AF65-F5344CB8AC3E}">
        <p14:creationId xmlns:p14="http://schemas.microsoft.com/office/powerpoint/2010/main" val="2983084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953D12"/>
          </a:solidFill>
        </p:spPr>
        <p:txBody>
          <a:bodyPr>
            <a:normAutofit/>
          </a:bodyPr>
          <a:lstStyle/>
          <a:p>
            <a:pPr algn="ctr"/>
            <a:r>
              <a:rPr lang="en-US" sz="2500" b="1" dirty="0">
                <a:solidFill>
                  <a:schemeClr val="bg1"/>
                </a:solidFill>
              </a:rPr>
              <a:t>Customer, Public, Council and Board Awareness and Engagement</a:t>
            </a:r>
            <a:endParaRPr lang="fr-CA" sz="2500" b="1" dirty="0">
              <a:solidFill>
                <a:schemeClr val="bg1"/>
              </a:solidFill>
            </a:endParaRPr>
          </a:p>
        </p:txBody>
      </p:sp>
      <p:sp>
        <p:nvSpPr>
          <p:cNvPr id="3" name="Content Placeholder 2">
            <a:extLst>
              <a:ext uri="{FF2B5EF4-FFF2-40B4-BE49-F238E27FC236}">
                <a16:creationId xmlns:a16="http://schemas.microsoft.com/office/drawing/2014/main" id="{E6AF4206-C153-477E-B86F-01D908576D6E}"/>
              </a:ext>
            </a:extLst>
          </p:cNvPr>
          <p:cNvSpPr>
            <a:spLocks noGrp="1"/>
          </p:cNvSpPr>
          <p:nvPr>
            <p:ph idx="1"/>
          </p:nvPr>
        </p:nvSpPr>
        <p:spPr>
          <a:xfrm>
            <a:off x="530551" y="1005229"/>
            <a:ext cx="11151549" cy="5446846"/>
          </a:xfrm>
        </p:spPr>
        <p:txBody>
          <a:bodyPr>
            <a:noAutofit/>
          </a:bodyPr>
          <a:lstStyle/>
          <a:p>
            <a:r>
              <a:rPr lang="en-US" sz="2200" b="1" dirty="0">
                <a:effectLst/>
                <a:latin typeface="Calibri Light" panose="020F0302020204030204" pitchFamily="34" charset="0"/>
                <a:ea typeface="Calibri" panose="020F0502020204030204" pitchFamily="34" charset="0"/>
                <a:cs typeface="Calibri Light" panose="020F0302020204030204" pitchFamily="34" charset="0"/>
              </a:rPr>
              <a:t>Effective customer consultation, public engagement and messaging are critical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tools for engaging with internal and external stakeholders. This engagement can help build more meaningful and relatable customer, corporate and technical levels of service.</a:t>
            </a:r>
          </a:p>
          <a:p>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dirty="0">
                <a:effectLst/>
                <a:latin typeface="Calibri Light" panose="020F0302020204030204" pitchFamily="34" charset="0"/>
                <a:ea typeface="Calibri" panose="020F0502020204030204" pitchFamily="34" charset="0"/>
                <a:cs typeface="Calibri Light" panose="020F0302020204030204" pitchFamily="34" charset="0"/>
              </a:rPr>
              <a:t>Because most infrastructure is below ground,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building public awareness and understanding of critical water, wastewater and stormwater systems is an important first step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for enhancing a utility’s ability to shape meaningful and relatable customer levels of service.</a:t>
            </a:r>
          </a:p>
          <a:p>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dirty="0">
                <a:effectLst/>
                <a:latin typeface="Calibri Light" panose="020F0302020204030204" pitchFamily="34" charset="0"/>
                <a:ea typeface="Calibri" panose="020F0502020204030204" pitchFamily="34" charset="0"/>
                <a:cs typeface="Calibri Light" panose="020F0302020204030204" pitchFamily="34" charset="0"/>
              </a:rPr>
              <a:t>Whether the customer is residential, business or municipal,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communication initiatives are most effective when </a:t>
            </a:r>
            <a:r>
              <a:rPr lang="en-US" sz="2200" b="1" dirty="0">
                <a:effectLst/>
                <a:highlight>
                  <a:srgbClr val="FFFBF7"/>
                </a:highlight>
                <a:latin typeface="Calibri Light" panose="020F0302020204030204" pitchFamily="34" charset="0"/>
                <a:ea typeface="Calibri" panose="020F0502020204030204" pitchFamily="34" charset="0"/>
                <a:cs typeface="Calibri Light" panose="020F0302020204030204" pitchFamily="34" charset="0"/>
              </a:rPr>
              <a:t>implemented after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the utility has set the context through public awareness campaigns</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a:t>
            </a:r>
          </a:p>
          <a:p>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b="1" dirty="0">
                <a:effectLst/>
                <a:latin typeface="Calibri Light" panose="020F0302020204030204" pitchFamily="34" charset="0"/>
                <a:ea typeface="Calibri" panose="020F0502020204030204" pitchFamily="34" charset="0"/>
                <a:cs typeface="Calibri Light" panose="020F0302020204030204" pitchFamily="34" charset="0"/>
              </a:rPr>
              <a:t>Developing and delivering appropriate messaging </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for different stakeholders is critical to building awareness and generating support</a:t>
            </a:r>
            <a:r>
              <a:rPr lang="en-US" sz="2200" dirty="0">
                <a:latin typeface="Calibri Light" panose="020F0302020204030204" pitchFamily="34" charset="0"/>
                <a:ea typeface="Calibri" panose="020F0502020204030204" pitchFamily="34" charset="0"/>
                <a:cs typeface="Calibri Light" panose="020F0302020204030204" pitchFamily="34" charset="0"/>
              </a:rPr>
              <a:t>. H</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owever, effectively accomplishing this remains a challenge many utilities are still faced with.</a:t>
            </a:r>
          </a:p>
          <a:p>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fr-CA" sz="2200" dirty="0"/>
          </a:p>
        </p:txBody>
      </p:sp>
    </p:spTree>
    <p:extLst>
      <p:ext uri="{BB962C8B-B14F-4D97-AF65-F5344CB8AC3E}">
        <p14:creationId xmlns:p14="http://schemas.microsoft.com/office/powerpoint/2010/main" val="3231487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953D12"/>
          </a:solidFill>
        </p:spPr>
        <p:txBody>
          <a:bodyPr>
            <a:normAutofit/>
          </a:bodyPr>
          <a:lstStyle/>
          <a:p>
            <a:pPr algn="ctr"/>
            <a:r>
              <a:rPr lang="en-US" sz="2500" b="1" dirty="0">
                <a:solidFill>
                  <a:schemeClr val="bg1"/>
                </a:solidFill>
              </a:rPr>
              <a:t>Customer, Public, Council and Board Awareness and Engagement</a:t>
            </a:r>
            <a:endParaRPr lang="fr-CA" sz="2500" b="1" dirty="0">
              <a:solidFill>
                <a:schemeClr val="bg1"/>
              </a:solidFill>
            </a:endParaRPr>
          </a:p>
        </p:txBody>
      </p:sp>
      <p:sp>
        <p:nvSpPr>
          <p:cNvPr id="3" name="Content Placeholder 2">
            <a:extLst>
              <a:ext uri="{FF2B5EF4-FFF2-40B4-BE49-F238E27FC236}">
                <a16:creationId xmlns:a16="http://schemas.microsoft.com/office/drawing/2014/main" id="{E6AF4206-C153-477E-B86F-01D908576D6E}"/>
              </a:ext>
            </a:extLst>
          </p:cNvPr>
          <p:cNvSpPr>
            <a:spLocks noGrp="1"/>
          </p:cNvSpPr>
          <p:nvPr>
            <p:ph idx="1"/>
          </p:nvPr>
        </p:nvSpPr>
        <p:spPr>
          <a:xfrm>
            <a:off x="530551" y="1005229"/>
            <a:ext cx="11151549" cy="5446846"/>
          </a:xfrm>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200" b="1"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rPr>
              <a:t>Integrating the needs and expectations of the customer into the business culture </a:t>
            </a:r>
            <a:r>
              <a:rPr kumimoji="0" lang="en-US" sz="2200" b="0"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rPr>
              <a:t>is a critical action that can help: </a:t>
            </a:r>
          </a:p>
          <a:p>
            <a:pPr marL="800100" lvl="1" indent="-342900">
              <a:spcBef>
                <a:spcPts val="1000"/>
              </a:spcBef>
              <a:buFont typeface="+mj-lt"/>
              <a:buAutoNum type="arabicPeriod"/>
              <a:defRPr/>
            </a:pPr>
            <a:r>
              <a:rPr kumimoji="0" lang="en-US" sz="1800"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rPr>
              <a:t>Develop </a:t>
            </a:r>
            <a:r>
              <a:rPr kumimoji="0" lang="en-US" sz="1800" b="0"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rPr>
              <a:t>trust in the utility.</a:t>
            </a:r>
            <a:endParaRPr lang="en-US" sz="1800" b="1" dirty="0">
              <a:solidFill>
                <a:prstClr val="black"/>
              </a:solidFill>
              <a:latin typeface="Calibri Light" panose="020F0302020204030204" pitchFamily="34" charset="0"/>
              <a:ea typeface="Calibri" panose="020F0502020204030204" pitchFamily="34" charset="0"/>
              <a:cs typeface="Calibri Light" panose="020F0302020204030204" pitchFamily="34" charset="0"/>
            </a:endParaRPr>
          </a:p>
          <a:p>
            <a:pPr marL="800100" lvl="1" indent="-342900">
              <a:spcBef>
                <a:spcPts val="1000"/>
              </a:spcBef>
              <a:buFont typeface="+mj-lt"/>
              <a:buAutoNum type="arabicPeriod"/>
              <a:defRPr/>
            </a:pPr>
            <a:r>
              <a:rPr kumimoji="0" lang="en-US" sz="1800" b="0"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rPr>
              <a:t>Underscore value for money.</a:t>
            </a:r>
            <a:endParaRPr kumimoji="0" lang="en-US" sz="1800" b="1"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endParaRPr>
          </a:p>
          <a:p>
            <a:pPr marL="800100" lvl="1" indent="-342900">
              <a:spcBef>
                <a:spcPts val="1000"/>
              </a:spcBef>
              <a:buFont typeface="+mj-lt"/>
              <a:buAutoNum type="arabicPeriod"/>
              <a:defRPr/>
            </a:pPr>
            <a:r>
              <a:rPr lang="en-US" sz="1800" dirty="0">
                <a:solidFill>
                  <a:prstClr val="black"/>
                </a:solidFill>
                <a:latin typeface="Calibri Light" panose="020F0302020204030204" pitchFamily="34" charset="0"/>
                <a:ea typeface="Calibri" panose="020F0502020204030204" pitchFamily="34" charset="0"/>
                <a:cs typeface="Calibri Light" panose="020F0302020204030204" pitchFamily="34" charset="0"/>
              </a:rPr>
              <a:t>I</a:t>
            </a:r>
            <a:r>
              <a:rPr kumimoji="0" lang="en-US" sz="1800" b="0" i="0" u="none" strike="noStrike" kern="1200" cap="none" spc="0" normalizeH="0" baseline="0" noProof="0" dirty="0" err="1">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rPr>
              <a:t>dentify</a:t>
            </a:r>
            <a:r>
              <a:rPr kumimoji="0" lang="en-US" sz="1800" b="0"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rPr>
              <a:t> how people are perceiving services.</a:t>
            </a:r>
            <a:endParaRPr kumimoji="0" lang="en-US" sz="1800" b="1"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endParaRPr>
          </a:p>
          <a:p>
            <a:pPr marL="800100" lvl="1" indent="-342900">
              <a:spcBef>
                <a:spcPts val="1000"/>
              </a:spcBef>
              <a:buFont typeface="+mj-lt"/>
              <a:buAutoNum type="arabicPeriod"/>
              <a:defRPr/>
            </a:pPr>
            <a:r>
              <a:rPr kumimoji="0" lang="en-US" sz="1800" b="0"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rPr>
              <a:t>Highlight opportunities to work more efficiently and effectively.</a:t>
            </a:r>
          </a:p>
          <a:p>
            <a:pPr marL="800100" lvl="1" indent="-342900">
              <a:spcBef>
                <a:spcPts val="1000"/>
              </a:spcBef>
              <a:buFont typeface="+mj-lt"/>
              <a:buAutoNum type="arabicPeriod"/>
              <a:defRPr/>
            </a:pPr>
            <a:r>
              <a:rPr lang="en-US" sz="1800" dirty="0">
                <a:solidFill>
                  <a:prstClr val="black"/>
                </a:solidFill>
                <a:latin typeface="Calibri Light" panose="020F0302020204030204" pitchFamily="34" charset="0"/>
                <a:ea typeface="Calibri" panose="020F0502020204030204" pitchFamily="34" charset="0"/>
                <a:cs typeface="Calibri Light" panose="020F0302020204030204" pitchFamily="34" charset="0"/>
              </a:rPr>
              <a:t>E</a:t>
            </a:r>
            <a:r>
              <a:rPr kumimoji="0" lang="en-US" sz="1800" b="0" i="0" u="none" strike="noStrike" kern="1200" cap="none" spc="0" normalizeH="0" baseline="0" noProof="0" dirty="0" err="1">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rPr>
              <a:t>mphasize</a:t>
            </a:r>
            <a:r>
              <a:rPr kumimoji="0" lang="en-US" sz="1800" b="0"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rPr>
              <a:t> the importance of addressing pre-existing assumptions in order to manage issues. </a:t>
            </a:r>
          </a:p>
          <a:p>
            <a:pPr lvl="1">
              <a:spcBef>
                <a:spcPts val="1000"/>
              </a:spcBef>
              <a:defRPr/>
            </a:pPr>
            <a:endParaRPr kumimoji="0" lang="en-US" sz="1800" b="0"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endParaRPr>
          </a:p>
          <a:p>
            <a:pPr>
              <a:defRPr/>
            </a:pPr>
            <a:r>
              <a:rPr lang="en-US" sz="2200" b="1" dirty="0">
                <a:effectLst/>
                <a:latin typeface="+mj-lt"/>
                <a:ea typeface="Calibri" panose="020F0502020204030204" pitchFamily="34" charset="0"/>
                <a:cs typeface="Times New Roman" panose="02020603050405020304" pitchFamily="18" charset="0"/>
              </a:rPr>
              <a:t>Identifying what is important to the customer by including the customer voice in performance metrics </a:t>
            </a:r>
            <a:r>
              <a:rPr lang="en-US" sz="2200" b="1" dirty="0">
                <a:latin typeface="+mj-lt"/>
                <a:ea typeface="Calibri" panose="020F0502020204030204" pitchFamily="34" charset="0"/>
                <a:cs typeface="Times New Roman" panose="02020603050405020304" pitchFamily="18" charset="0"/>
              </a:rPr>
              <a:t>can help ensure the utility consistently meets expectations</a:t>
            </a:r>
            <a:r>
              <a:rPr lang="en-US" sz="2200" dirty="0">
                <a:latin typeface="+mj-lt"/>
                <a:ea typeface="Calibri" panose="020F0502020204030204" pitchFamily="34" charset="0"/>
                <a:cs typeface="Times New Roman" panose="02020603050405020304" pitchFamily="18" charset="0"/>
              </a:rPr>
              <a:t>.</a:t>
            </a:r>
          </a:p>
          <a:p>
            <a:pPr>
              <a:defRPr/>
            </a:pPr>
            <a:endParaRPr kumimoji="0" lang="fr-CA" sz="2200" b="0"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Calibri Light" panose="020F0302020204030204" pitchFamily="34" charset="0"/>
            </a:endParaRPr>
          </a:p>
          <a:p>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fr-CA" sz="2200" dirty="0"/>
          </a:p>
        </p:txBody>
      </p:sp>
    </p:spTree>
    <p:extLst>
      <p:ext uri="{BB962C8B-B14F-4D97-AF65-F5344CB8AC3E}">
        <p14:creationId xmlns:p14="http://schemas.microsoft.com/office/powerpoint/2010/main" val="216107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953D12"/>
          </a:solidFill>
        </p:spPr>
        <p:txBody>
          <a:bodyPr>
            <a:normAutofit/>
          </a:bodyPr>
          <a:lstStyle/>
          <a:p>
            <a:pPr algn="ctr"/>
            <a:r>
              <a:rPr lang="en-US" sz="2500" b="1" dirty="0">
                <a:solidFill>
                  <a:schemeClr val="bg1"/>
                </a:solidFill>
              </a:rPr>
              <a:t>Customer, Public, Council and Board Awareness and Engagement</a:t>
            </a:r>
            <a:endParaRPr lang="fr-CA" sz="2500" b="1" dirty="0">
              <a:solidFill>
                <a:schemeClr val="bg1"/>
              </a:solidFill>
            </a:endParaRPr>
          </a:p>
        </p:txBody>
      </p:sp>
      <p:sp>
        <p:nvSpPr>
          <p:cNvPr id="3" name="Content Placeholder 2">
            <a:extLst>
              <a:ext uri="{FF2B5EF4-FFF2-40B4-BE49-F238E27FC236}">
                <a16:creationId xmlns:a16="http://schemas.microsoft.com/office/drawing/2014/main" id="{E6AF4206-C153-477E-B86F-01D908576D6E}"/>
              </a:ext>
            </a:extLst>
          </p:cNvPr>
          <p:cNvSpPr>
            <a:spLocks noGrp="1"/>
          </p:cNvSpPr>
          <p:nvPr>
            <p:ph idx="1"/>
          </p:nvPr>
        </p:nvSpPr>
        <p:spPr>
          <a:xfrm>
            <a:off x="530551" y="1005229"/>
            <a:ext cx="11151549" cy="5446846"/>
          </a:xfrm>
        </p:spPr>
        <p:txBody>
          <a:bodyPr>
            <a:noAutofit/>
          </a:bodyPr>
          <a:lstStyle/>
          <a:p>
            <a:r>
              <a:rPr lang="en-US" sz="2200" b="1" dirty="0">
                <a:latin typeface="+mj-lt"/>
              </a:rPr>
              <a:t>Including the customer voice in performance metrics starts with a better understanding of the customer and ensuring </a:t>
            </a:r>
            <a:r>
              <a:rPr lang="en-US" sz="2200" b="1" dirty="0">
                <a:effectLst/>
                <a:latin typeface="+mj-lt"/>
                <a:ea typeface="Calibri" panose="020F0502020204030204" pitchFamily="34" charset="0"/>
                <a:cs typeface="Times New Roman" panose="02020603050405020304" pitchFamily="18" charset="0"/>
              </a:rPr>
              <a:t>that performance measures resonate more clearly with what the customer wants and expects</a:t>
            </a:r>
            <a:r>
              <a:rPr lang="en-US" sz="2200" dirty="0">
                <a:effectLst/>
                <a:latin typeface="+mj-lt"/>
                <a:ea typeface="Calibri" panose="020F0502020204030204" pitchFamily="34" charset="0"/>
                <a:cs typeface="Times New Roman" panose="02020603050405020304" pitchFamily="18" charset="0"/>
              </a:rPr>
              <a:t>. A performance measure might indicate “Reliable Service Delivery.”</a:t>
            </a:r>
          </a:p>
          <a:p>
            <a:endParaRPr lang="en-US" sz="2200" dirty="0">
              <a:effectLst/>
              <a:latin typeface="+mj-lt"/>
              <a:ea typeface="Calibri" panose="020F0502020204030204" pitchFamily="34" charset="0"/>
              <a:cs typeface="Times New Roman" panose="02020603050405020304" pitchFamily="18" charset="0"/>
            </a:endParaRPr>
          </a:p>
          <a:p>
            <a:r>
              <a:rPr lang="en-US" sz="2200" dirty="0">
                <a:effectLst/>
                <a:latin typeface="+mj-lt"/>
                <a:ea typeface="Calibri" panose="020F0502020204030204" pitchFamily="34" charset="0"/>
                <a:cs typeface="Times New Roman" panose="02020603050405020304" pitchFamily="18" charset="0"/>
              </a:rPr>
              <a:t>However, to better understand what this means to the customer, identifying the expectation tied to this performance measure through the customer’s voice can help create greater clarity. For example, in the customer’s eyes, reliable service delivery could mean “water is always there when I turn on the tap.”</a:t>
            </a:r>
          </a:p>
          <a:p>
            <a:endParaRPr lang="en-US" sz="2200" dirty="0">
              <a:effectLst/>
              <a:latin typeface="+mj-lt"/>
              <a:ea typeface="Calibri" panose="020F0502020204030204" pitchFamily="34" charset="0"/>
              <a:cs typeface="Times New Roman" panose="02020603050405020304" pitchFamily="18" charset="0"/>
            </a:endParaRPr>
          </a:p>
          <a:p>
            <a:r>
              <a:rPr lang="en-US" sz="2200" dirty="0">
                <a:effectLst/>
                <a:latin typeface="+mj-lt"/>
                <a:ea typeface="Calibri" panose="020F0502020204030204" pitchFamily="34" charset="0"/>
                <a:cs typeface="Times New Roman" panose="02020603050405020304" pitchFamily="18" charset="0"/>
              </a:rPr>
              <a:t>Subsequently, </a:t>
            </a:r>
            <a:r>
              <a:rPr lang="en-US" sz="2200" b="1" dirty="0">
                <a:latin typeface="+mj-lt"/>
                <a:ea typeface="Calibri" panose="020F0502020204030204" pitchFamily="34" charset="0"/>
                <a:cs typeface="Times New Roman" panose="02020603050405020304" pitchFamily="18" charset="0"/>
              </a:rPr>
              <a:t>it is important to understand the customer’s tolerance if this expectation is not met. This is so the value of and trust in the utility is not eroded.</a:t>
            </a:r>
          </a:p>
          <a:p>
            <a:endParaRPr lang="en-US" sz="2200" dirty="0">
              <a:effectLst/>
              <a:latin typeface="+mj-lt"/>
              <a:ea typeface="Calibri" panose="020F0502020204030204" pitchFamily="34" charset="0"/>
              <a:cs typeface="Times New Roman" panose="02020603050405020304" pitchFamily="18" charset="0"/>
            </a:endParaRPr>
          </a:p>
          <a:p>
            <a:r>
              <a:rPr lang="en-US" sz="2200" b="1" dirty="0">
                <a:latin typeface="+mj-lt"/>
              </a:rPr>
              <a:t>Transforming corporate and technical levels of service </a:t>
            </a:r>
            <a:r>
              <a:rPr lang="en-US" sz="2200" dirty="0">
                <a:latin typeface="+mj-lt"/>
              </a:rPr>
              <a:t>across all departments into goals and targets that reflect what customers want and need can result in more appropriate levels of service that resonate.</a:t>
            </a:r>
          </a:p>
          <a:p>
            <a:pPr marL="0" indent="0">
              <a:buNone/>
            </a:pPr>
            <a:endParaRPr lang="en-US" sz="2200" dirty="0">
              <a:effectLst/>
              <a:latin typeface="+mj-lt"/>
              <a:ea typeface="Calibri" panose="020F0502020204030204" pitchFamily="34" charset="0"/>
              <a:cs typeface="Times New Roman" panose="02020603050405020304" pitchFamily="18" charset="0"/>
            </a:endParaRPr>
          </a:p>
          <a:p>
            <a:endParaRPr lang="en-US" sz="2200" dirty="0">
              <a:effectLst/>
              <a:latin typeface="+mj-lt"/>
              <a:ea typeface="Calibri" panose="020F0502020204030204" pitchFamily="34" charset="0"/>
              <a:cs typeface="Times New Roman" panose="02020603050405020304" pitchFamily="18" charset="0"/>
            </a:endParaRPr>
          </a:p>
          <a:p>
            <a:pPr marL="0" indent="0">
              <a:buNone/>
            </a:pPr>
            <a:endParaRPr lang="en-US" sz="2200" dirty="0">
              <a:latin typeface="+mj-lt"/>
              <a:ea typeface="Calibri" panose="020F0502020204030204" pitchFamily="34" charset="0"/>
              <a:cs typeface="Times New Roman" panose="02020603050405020304" pitchFamily="18" charset="0"/>
            </a:endParaRPr>
          </a:p>
          <a:p>
            <a:pPr marL="0" indent="0">
              <a:buNone/>
            </a:pPr>
            <a:endParaRPr lang="fr-CA" sz="2200" dirty="0"/>
          </a:p>
        </p:txBody>
      </p:sp>
    </p:spTree>
    <p:extLst>
      <p:ext uri="{BB962C8B-B14F-4D97-AF65-F5344CB8AC3E}">
        <p14:creationId xmlns:p14="http://schemas.microsoft.com/office/powerpoint/2010/main" val="2429703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953D12"/>
          </a:solidFill>
        </p:spPr>
        <p:txBody>
          <a:bodyPr>
            <a:normAutofit/>
          </a:bodyPr>
          <a:lstStyle/>
          <a:p>
            <a:pPr algn="ctr"/>
            <a:r>
              <a:rPr lang="en-US" sz="2500" b="1" dirty="0">
                <a:solidFill>
                  <a:schemeClr val="bg1"/>
                </a:solidFill>
              </a:rPr>
              <a:t>Customer, Public, Council and Board Awareness and Engagement</a:t>
            </a:r>
            <a:endParaRPr lang="fr-CA" sz="2500" b="1" dirty="0">
              <a:solidFill>
                <a:schemeClr val="bg1"/>
              </a:solidFill>
            </a:endParaRPr>
          </a:p>
        </p:txBody>
      </p:sp>
      <p:sp>
        <p:nvSpPr>
          <p:cNvPr id="3" name="Content Placeholder 2">
            <a:extLst>
              <a:ext uri="{FF2B5EF4-FFF2-40B4-BE49-F238E27FC236}">
                <a16:creationId xmlns:a16="http://schemas.microsoft.com/office/drawing/2014/main" id="{E6AF4206-C153-477E-B86F-01D908576D6E}"/>
              </a:ext>
            </a:extLst>
          </p:cNvPr>
          <p:cNvSpPr>
            <a:spLocks noGrp="1"/>
          </p:cNvSpPr>
          <p:nvPr>
            <p:ph idx="1"/>
          </p:nvPr>
        </p:nvSpPr>
        <p:spPr>
          <a:xfrm>
            <a:off x="530551" y="762000"/>
            <a:ext cx="11151549" cy="2404178"/>
          </a:xfrm>
        </p:spPr>
        <p:txBody>
          <a:bodyPr>
            <a:noAutofit/>
          </a:bodyPr>
          <a:lstStyle/>
          <a:p>
            <a:endParaRPr lang="fr-CA" sz="2200" b="1" dirty="0">
              <a:effectLst/>
              <a:latin typeface="Calibri Light" panose="020F0302020204030204" pitchFamily="34" charset="0"/>
              <a:ea typeface="Calibri" panose="020F0502020204030204" pitchFamily="34" charset="0"/>
              <a:cs typeface="Calibri Light" panose="020F0302020204030204" pitchFamily="34" charset="0"/>
            </a:endParaRPr>
          </a:p>
          <a:p>
            <a:endParaRPr lang="fr-CA" sz="2200" dirty="0"/>
          </a:p>
        </p:txBody>
      </p:sp>
      <p:sp>
        <p:nvSpPr>
          <p:cNvPr id="4" name="Content Placeholder 2">
            <a:extLst>
              <a:ext uri="{FF2B5EF4-FFF2-40B4-BE49-F238E27FC236}">
                <a16:creationId xmlns:a16="http://schemas.microsoft.com/office/drawing/2014/main" id="{05F99A93-D7D5-4B3B-AB74-D156A26A5F43}"/>
              </a:ext>
            </a:extLst>
          </p:cNvPr>
          <p:cNvSpPr txBox="1">
            <a:spLocks/>
          </p:cNvSpPr>
          <p:nvPr/>
        </p:nvSpPr>
        <p:spPr>
          <a:xfrm>
            <a:off x="530551" y="2895600"/>
            <a:ext cx="11151550" cy="3728469"/>
          </a:xfrm>
          <a:prstGeom prst="rect">
            <a:avLst/>
          </a:prstGeom>
          <a:solidFill>
            <a:srgbClr val="FBE7DD"/>
          </a:solidFill>
          <a:ln w="28575">
            <a:solidFill>
              <a:srgbClr val="953D12"/>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chemeClr val="tx1">
                    <a:lumMod val="75000"/>
                    <a:lumOff val="25000"/>
                  </a:schemeClr>
                </a:solidFill>
                <a:latin typeface="Calibri Light" panose="020F0302020204030204" pitchFamily="34" charset="0"/>
                <a:ea typeface="Calibri" panose="020F0502020204030204" pitchFamily="34" charset="0"/>
                <a:cs typeface="Calibri Light" panose="020F0302020204030204" pitchFamily="34" charset="0"/>
              </a:rPr>
              <a:t>Potential Strategies</a:t>
            </a:r>
          </a:p>
          <a:p>
            <a:r>
              <a:rPr lang="en-US" sz="2200"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rPr>
              <a:t>A number of strategies can be adopted in an effort to include the customer voice in performance metrics. </a:t>
            </a:r>
            <a:r>
              <a:rPr lang="en-US" sz="2200" b="1"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rPr>
              <a:t>Empathy exercises, service reviews, experience statements, journey mapping, customer data </a:t>
            </a:r>
            <a:r>
              <a:rPr lang="en-US" sz="2200"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rPr>
              <a:t>(from customer service phone calls and surveys), </a:t>
            </a:r>
            <a:r>
              <a:rPr lang="en-US" sz="2200" b="1"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rPr>
              <a:t>and focus groups are some examples of exercises that can help the utility better understand their customer</a:t>
            </a:r>
            <a:r>
              <a:rPr lang="en-US" sz="2200"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rPr>
              <a:t> and subsequently improve efficiency of service delivery.</a:t>
            </a:r>
          </a:p>
          <a:p>
            <a:endParaRPr lang="en-US" sz="2200"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endParaRPr>
          </a:p>
          <a:p>
            <a:r>
              <a:rPr lang="en-US" sz="2200" dirty="0">
                <a:solidFill>
                  <a:schemeClr val="tx1">
                    <a:lumMod val="75000"/>
                    <a:lumOff val="25000"/>
                  </a:schemeClr>
                </a:solidFill>
                <a:latin typeface="Calibri Light" panose="020F0302020204030204" pitchFamily="34" charset="0"/>
                <a:ea typeface="Calibri" panose="020F0502020204030204" pitchFamily="34" charset="0"/>
                <a:cs typeface="Calibri Light" panose="020F0302020204030204" pitchFamily="34" charset="0"/>
              </a:rPr>
              <a:t>B</a:t>
            </a:r>
            <a:r>
              <a:rPr lang="en-US" sz="2200"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rPr>
              <a:t>uilding public awareness can be achieved through </a:t>
            </a:r>
            <a:r>
              <a:rPr lang="en-US" sz="2200" b="1"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rPr>
              <a:t>public communication initiatives, awareness campaigns, and developing effective and consistent messaging</a:t>
            </a:r>
            <a:r>
              <a:rPr lang="en-US" sz="2200"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rPr>
              <a:t> around issues concerning municipal water management and operations.</a:t>
            </a:r>
            <a:endParaRPr lang="en-US" sz="2200" b="1"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US" sz="2200"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5" name="Content Placeholder 2">
            <a:extLst>
              <a:ext uri="{FF2B5EF4-FFF2-40B4-BE49-F238E27FC236}">
                <a16:creationId xmlns:a16="http://schemas.microsoft.com/office/drawing/2014/main" id="{008578E8-4D2F-472C-842C-7A2BC8BC41D9}"/>
              </a:ext>
            </a:extLst>
          </p:cNvPr>
          <p:cNvSpPr txBox="1">
            <a:spLocks/>
          </p:cNvSpPr>
          <p:nvPr/>
        </p:nvSpPr>
        <p:spPr>
          <a:xfrm>
            <a:off x="530551" y="1005229"/>
            <a:ext cx="11151549" cy="23475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latin typeface="+mj-lt"/>
                <a:ea typeface="Calibri" panose="020F0502020204030204" pitchFamily="34" charset="0"/>
                <a:cs typeface="Times New Roman" panose="02020603050405020304" pitchFamily="18" charset="0"/>
              </a:rPr>
              <a:t>Deepening understanding of diverse customer segments is critical to successfully advancing levels of service that resonate with the customer. Once a utility understands who its customer is, it can begin to explore the right engagement strategies that yield key customer insights.</a:t>
            </a:r>
            <a:endParaRPr lang="en-US" sz="2200" dirty="0">
              <a:latin typeface="Calibri Light" panose="020F0302020204030204" pitchFamily="34" charset="0"/>
              <a:ea typeface="Calibri" panose="020F0502020204030204" pitchFamily="34" charset="0"/>
              <a:cs typeface="Calibri Light" panose="020F0302020204030204" pitchFamily="34" charset="0"/>
            </a:endParaRPr>
          </a:p>
          <a:p>
            <a:pPr algn="just"/>
            <a:endParaRPr lang="en-US" sz="2200" dirty="0">
              <a:latin typeface="Calibri Light" panose="020F0302020204030204" pitchFamily="34" charset="0"/>
              <a:ea typeface="Calibri" panose="020F0502020204030204" pitchFamily="34" charset="0"/>
              <a:cs typeface="Calibri Light" panose="020F0302020204030204" pitchFamily="34" charset="0"/>
            </a:endParaRPr>
          </a:p>
          <a:p>
            <a:pPr algn="just"/>
            <a:endParaRPr lang="en-US" sz="2200" b="1" dirty="0">
              <a:latin typeface="Calibri Light" panose="020F0302020204030204" pitchFamily="34" charset="0"/>
              <a:ea typeface="Calibri" panose="020F0502020204030204" pitchFamily="34" charset="0"/>
              <a:cs typeface="Calibri Light" panose="020F0302020204030204" pitchFamily="34" charset="0"/>
            </a:endParaRPr>
          </a:p>
        </p:txBody>
      </p:sp>
    </p:spTree>
    <p:extLst>
      <p:ext uri="{BB962C8B-B14F-4D97-AF65-F5344CB8AC3E}">
        <p14:creationId xmlns:p14="http://schemas.microsoft.com/office/powerpoint/2010/main" val="3508762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E97E-AC53-4F93-9F40-BA889FCD34B8}"/>
              </a:ext>
            </a:extLst>
          </p:cNvPr>
          <p:cNvSpPr>
            <a:spLocks noGrp="1"/>
          </p:cNvSpPr>
          <p:nvPr>
            <p:ph type="title"/>
          </p:nvPr>
        </p:nvSpPr>
        <p:spPr>
          <a:xfrm>
            <a:off x="0" y="282"/>
            <a:ext cx="12192000" cy="529557"/>
          </a:xfrm>
          <a:solidFill>
            <a:srgbClr val="1F756A"/>
          </a:solidFill>
        </p:spPr>
        <p:txBody>
          <a:bodyPr>
            <a:normAutofit/>
          </a:bodyPr>
          <a:lstStyle/>
          <a:p>
            <a:pPr algn="ctr"/>
            <a:r>
              <a:rPr lang="en-US" sz="2500" b="1" dirty="0">
                <a:solidFill>
                  <a:schemeClr val="bg1"/>
                </a:solidFill>
              </a:rPr>
              <a:t>Data Collection, Storage, Tracking, Management, Accessibility and Use</a:t>
            </a:r>
            <a:endParaRPr lang="fr-CA" sz="2500" b="1" dirty="0">
              <a:solidFill>
                <a:schemeClr val="bg1"/>
              </a:solidFill>
            </a:endParaRPr>
          </a:p>
        </p:txBody>
      </p:sp>
      <p:sp>
        <p:nvSpPr>
          <p:cNvPr id="3" name="Content Placeholder 2">
            <a:extLst>
              <a:ext uri="{FF2B5EF4-FFF2-40B4-BE49-F238E27FC236}">
                <a16:creationId xmlns:a16="http://schemas.microsoft.com/office/drawing/2014/main" id="{E6AF4206-C153-477E-B86F-01D908576D6E}"/>
              </a:ext>
            </a:extLst>
          </p:cNvPr>
          <p:cNvSpPr>
            <a:spLocks noGrp="1"/>
          </p:cNvSpPr>
          <p:nvPr>
            <p:ph idx="1"/>
          </p:nvPr>
        </p:nvSpPr>
        <p:spPr>
          <a:xfrm>
            <a:off x="530551" y="1005229"/>
            <a:ext cx="11151549" cy="5446846"/>
          </a:xfrm>
        </p:spPr>
        <p:txBody>
          <a:bodyPr>
            <a:normAutofit/>
          </a:bodyPr>
          <a:lstStyle/>
          <a:p>
            <a:r>
              <a:rPr lang="en-US" sz="2200" dirty="0">
                <a:effectLst/>
                <a:latin typeface="Calibri Light" panose="020F0302020204030204" pitchFamily="34" charset="0"/>
                <a:ea typeface="Calibri" panose="020F0502020204030204" pitchFamily="34" charset="0"/>
                <a:cs typeface="Calibri Light" panose="020F0302020204030204" pitchFamily="34" charset="0"/>
              </a:rPr>
              <a:t>Many utilities/municipalities continue to experience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challenges in quantifying current levels of service</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 This presents a challenge to setting appropriate service level targets for the future.</a:t>
            </a:r>
          </a:p>
          <a:p>
            <a:endParaRPr lang="en-US" sz="2200"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dirty="0">
                <a:effectLst/>
                <a:latin typeface="Calibri Light" panose="020F0302020204030204" pitchFamily="34" charset="0"/>
                <a:ea typeface="Calibri" panose="020F0502020204030204" pitchFamily="34" charset="0"/>
                <a:cs typeface="Calibri Light" panose="020F0302020204030204" pitchFamily="34" charset="0"/>
              </a:rPr>
              <a:t>Many participants agree that data is an important asset that can help bring clarity to roles and responsibilities across the organization, however,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there remain very few utilities that formally recognize data as a corporate asset.</a:t>
            </a:r>
          </a:p>
          <a:p>
            <a:endParaRPr lang="fr-CA" sz="2200" b="1"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dirty="0">
                <a:effectLst/>
                <a:latin typeface="Calibri Light" panose="020F0302020204030204" pitchFamily="34" charset="0"/>
                <a:ea typeface="Calibri" panose="020F0502020204030204" pitchFamily="34" charset="0"/>
                <a:cs typeface="Calibri Light" panose="020F0302020204030204" pitchFamily="34" charset="0"/>
              </a:rPr>
              <a:t>Data governance remains an area in which most participating utilities and municipalities are in the early stages.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Having a governance structure or framework has been highlighted as essential to effectively moving levels of service forward.</a:t>
            </a:r>
          </a:p>
          <a:p>
            <a:endParaRPr lang="en-US" sz="2200" b="1" dirty="0">
              <a:effectLst/>
              <a:latin typeface="Calibri Light" panose="020F0302020204030204" pitchFamily="34" charset="0"/>
              <a:ea typeface="Calibri" panose="020F0502020204030204" pitchFamily="34" charset="0"/>
              <a:cs typeface="Calibri Light" panose="020F0302020204030204" pitchFamily="34" charset="0"/>
            </a:endParaRPr>
          </a:p>
          <a:p>
            <a:r>
              <a:rPr lang="en-US" sz="2200" dirty="0">
                <a:effectLst/>
                <a:latin typeface="Calibri Light" panose="020F0302020204030204" pitchFamily="34" charset="0"/>
                <a:ea typeface="Calibri" panose="020F0502020204030204" pitchFamily="34" charset="0"/>
                <a:cs typeface="Calibri Light" panose="020F0302020204030204" pitchFamily="34" charset="0"/>
              </a:rPr>
              <a:t>Participating municipalities agree that good </a:t>
            </a:r>
            <a:r>
              <a:rPr lang="en-US" sz="2200" b="1" dirty="0">
                <a:effectLst/>
                <a:latin typeface="Calibri Light" panose="020F0302020204030204" pitchFamily="34" charset="0"/>
                <a:ea typeface="Calibri" panose="020F0502020204030204" pitchFamily="34" charset="0"/>
                <a:cs typeface="Calibri Light" panose="020F0302020204030204" pitchFamily="34" charset="0"/>
              </a:rPr>
              <a:t>quality data is needed in order to drive effective levels of service decision-making.</a:t>
            </a:r>
            <a:r>
              <a:rPr lang="en-US" sz="2200" dirty="0">
                <a:effectLst/>
                <a:latin typeface="Calibri Light" panose="020F0302020204030204" pitchFamily="34" charset="0"/>
                <a:ea typeface="Calibri" panose="020F0502020204030204" pitchFamily="34" charset="0"/>
                <a:cs typeface="Calibri Light" panose="020F0302020204030204" pitchFamily="34" charset="0"/>
              </a:rPr>
              <a:t> Currently, many utilities are challenged by ensuring the data they are collecting is not only good quality but that it can be used effectively.</a:t>
            </a:r>
            <a:endParaRPr lang="fr-CA" sz="2200" dirty="0">
              <a:effectLst/>
              <a:latin typeface="Calibri Light" panose="020F0302020204030204" pitchFamily="34" charset="0"/>
              <a:ea typeface="Calibri" panose="020F0502020204030204" pitchFamily="34" charset="0"/>
              <a:cs typeface="Calibri Light" panose="020F0302020204030204" pitchFamily="34" charset="0"/>
            </a:endParaRPr>
          </a:p>
        </p:txBody>
      </p:sp>
    </p:spTree>
    <p:extLst>
      <p:ext uri="{BB962C8B-B14F-4D97-AF65-F5344CB8AC3E}">
        <p14:creationId xmlns:p14="http://schemas.microsoft.com/office/powerpoint/2010/main" val="20594039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15968</TotalTime>
  <Words>2045</Words>
  <Application>Microsoft Office PowerPoint</Application>
  <PresentationFormat>Widescreen</PresentationFormat>
  <Paragraphs>121</Paragraphs>
  <Slides>16</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Calibri Light</vt:lpstr>
      <vt:lpstr>1_Office Theme</vt:lpstr>
      <vt:lpstr>Office Theme</vt:lpstr>
      <vt:lpstr>PowerPoint Presentation</vt:lpstr>
      <vt:lpstr>Overarching Themes</vt:lpstr>
      <vt:lpstr>Cross-Departmental and Cross-Sectoral Collaboration, Coordination, and Internal Engagement</vt:lpstr>
      <vt:lpstr>Cross-Departmental and Cross-Sectoral Collaboration, Coordination, and Internal Engagement</vt:lpstr>
      <vt:lpstr>Customer, Public, Council and Board Awareness and Engagement</vt:lpstr>
      <vt:lpstr>Customer, Public, Council and Board Awareness and Engagement</vt:lpstr>
      <vt:lpstr>Customer, Public, Council and Board Awareness and Engagement</vt:lpstr>
      <vt:lpstr>Customer, Public, Council and Board Awareness and Engagement</vt:lpstr>
      <vt:lpstr>Data Collection, Storage, Tracking, Management, Accessibility and Use</vt:lpstr>
      <vt:lpstr>Data Collection, Storage, Tracking, Management, Accessibility and Use</vt:lpstr>
      <vt:lpstr>Data Collection, Storage, Tracking, Management, Accessibility and Use</vt:lpstr>
      <vt:lpstr>Water Equity and Affordability</vt:lpstr>
      <vt:lpstr>Water Equity and Affordability</vt:lpstr>
      <vt:lpstr>Sustainably Financing Levels of Service</vt:lpstr>
      <vt:lpstr>Sustainably Financing Levels of Service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Jenessa Doherty</dc:creator>
  <cp:lastModifiedBy>Kim Jusek</cp:lastModifiedBy>
  <cp:revision>72</cp:revision>
  <dcterms:created xsi:type="dcterms:W3CDTF">2020-09-23T14:47:51Z</dcterms:created>
  <dcterms:modified xsi:type="dcterms:W3CDTF">2022-05-13T15:41:45Z</dcterms:modified>
</cp:coreProperties>
</file>